
<file path=[Content_Types].xml><?xml version="1.0" encoding="utf-8"?>
<Types xmlns="http://schemas.openxmlformats.org/package/2006/content-types">
  <Override PartName="/ppt/slides/slide14.xml" ContentType="application/vnd.openxmlformats-officedocument.presentationml.slide+xml"/>
  <Override PartName="/ppt/slideLayouts/slideLayout8.xml" ContentType="application/vnd.openxmlformats-officedocument.presentationml.slideLayout+xml"/>
  <Override PartName="/ppt/slides/slide52.xml" ContentType="application/vnd.openxmlformats-officedocument.presentationml.slide+xml"/>
  <Override PartName="/ppt/slides/slide49.xml" ContentType="application/vnd.openxmlformats-officedocument.presentationml.slide+xml"/>
  <Override PartName="/ppt/slides/slide68.xml" ContentType="application/vnd.openxmlformats-officedocument.presentationml.slide+xml"/>
  <Override PartName="/ppt/slides/slide33.xml" ContentType="application/vnd.openxmlformats-officedocument.presentationml.slide+xml"/>
  <Default Extension="bin" ContentType="application/vnd.openxmlformats-officedocument.presentationml.printerSettings"/>
  <Override PartName="/ppt/notesSlides/notesSlide30.xml" ContentType="application/vnd.openxmlformats-officedocument.presentationml.notesSlide+xml"/>
  <Override PartName="/ppt/notesSlides/notesSlide13.xml" ContentType="application/vnd.openxmlformats-officedocument.presentationml.notesSlide+xml"/>
  <Override PartName="/ppt/notesSlides/notesSlide29.xml" ContentType="application/vnd.openxmlformats-officedocument.presentationml.notesSlide+xml"/>
  <Override PartName="/ppt/notesSlides/notesSlide2.xml" ContentType="application/vnd.openxmlformats-officedocument.presentationml.notesSlide+xml"/>
  <Override PartName="/ppt/slides/slide18.xml" ContentType="application/vnd.openxmlformats-officedocument.presentationml.slide+xml"/>
  <Override PartName="/ppt/slides/slide37.xml" ContentType="application/vnd.openxmlformats-officedocument.presentationml.slide+xml"/>
  <Override PartName="/ppt/slides/slide56.xml" ContentType="application/vnd.openxmlformats-officedocument.presentationml.slide+xml"/>
  <Override PartName="/ppt/slides/slide75.xml" ContentType="application/vnd.openxmlformats-officedocument.presentationml.slide+xml"/>
  <Override PartName="/ppt/slides/slide3.xml" ContentType="application/vnd.openxmlformats-officedocument.presentationml.slide+xml"/>
  <Override PartName="/ppt/slideLayouts/slideLayout1.xml" ContentType="application/vnd.openxmlformats-officedocument.presentationml.slideLayout+xml"/>
  <Override PartName="/ppt/notesSlides/notesSlide34.xml" ContentType="application/vnd.openxmlformats-officedocument.presentationml.notesSlide+xml"/>
  <Override PartName="/ppt/slides/slide23.xml" ContentType="application/vnd.openxmlformats-officedocument.presentationml.slide+xml"/>
  <Override PartName="/ppt/slides/slide42.xml" ContentType="application/vnd.openxmlformats-officedocument.presentationml.slide+xml"/>
  <Override PartName="/ppt/slides/slide61.xml" ContentType="application/vnd.openxmlformats-officedocument.presentationml.slide+xml"/>
  <Override PartName="/ppt/slides/slide80.xml" ContentType="application/vnd.openxmlformats-officedocument.presentationml.slide+xml"/>
  <Override PartName="/ppt/theme/theme1.xml" ContentType="application/vnd.openxmlformats-officedocument.theme+xml"/>
  <Override PartName="/ppt/slideLayouts/slideLayout10.xml" ContentType="application/vnd.openxmlformats-officedocument.presentationml.slideLayout+xml"/>
  <Override PartName="/ppt/notesSlides/notesSlide17.xml" ContentType="application/vnd.openxmlformats-officedocument.presentationml.notesSlide+xml"/>
  <Override PartName="/ppt/notesSlides/notesSlide36.xml" ContentType="application/vnd.openxmlformats-officedocument.presentationml.notesSlide+xml"/>
  <Override PartName="/ppt/notesSlides/notesSlide6.xml" ContentType="application/vnd.openxmlformats-officedocument.presentationml.notesSlide+xml"/>
  <Override PartName="/ppt/slides/slide79.xml" ContentType="application/vnd.openxmlformats-officedocument.presentationml.slide+xml"/>
  <Override PartName="/ppt/slides/slide7.xml" ContentType="application/vnd.openxmlformats-officedocument.presentationml.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27.xml" ContentType="application/vnd.openxmlformats-officedocument.presentationml.slide+xml"/>
  <Override PartName="/ppt/slides/slide11.xml" ContentType="application/vnd.openxmlformats-officedocument.presentationml.slide+xml"/>
  <Override PartName="/ppt/slides/slide65.xml" ContentType="application/vnd.openxmlformats-officedocument.presentationml.slide+xml"/>
  <Override PartName="/ppt/slides/slide46.xml" ContentType="application/vnd.openxmlformats-officedocument.presentationml.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slides/slide70.xml" ContentType="application/vnd.openxmlformats-officedocument.presentationml.slide+xml"/>
  <Override PartName="/ppt/notesSlides/notesSlide26.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slides/slide53.xml" ContentType="application/vnd.openxmlformats-officedocument.presentationml.slide+xml"/>
  <Override PartName="/ppt/slides/slide15.xml" ContentType="application/vnd.openxmlformats-officedocument.presentationml.slide+xml"/>
  <Override PartName="/ppt/slides/slide69.xml" ContentType="application/vnd.openxmlformats-officedocument.presentationml.slide+xml"/>
  <Override PartName="/ppt/slides/slide72.xml" ContentType="application/vnd.openxmlformats-officedocument.presentationml.slide+xml"/>
  <Override PartName="/ppt/notesSlides/notesSlide31.xml" ContentType="application/vnd.openxmlformats-officedocument.presentationml.notesSlide+xml"/>
  <Override PartName="/ppt/slides/slide20.xml" ContentType="application/vnd.openxmlformats-officedocument.presentationml.slide+xml"/>
  <Override PartName="/ppt/presProps.xml" ContentType="application/vnd.openxmlformats-officedocument.presentationml.presProps+xml"/>
  <Override PartName="/ppt/notesSlides/notesSlide14.xml" ContentType="application/vnd.openxmlformats-officedocument.presentationml.notesSlide+xml"/>
  <Override PartName="/ppt/notesSlides/notesSlide3.xml" ContentType="application/vnd.openxmlformats-officedocument.presentationml.notesSlide+xml"/>
  <Override PartName="/ppt/slides/slide19.xml" ContentType="application/vnd.openxmlformats-officedocument.presentationml.slide+xml"/>
  <Override PartName="/ppt/slides/slide38.xml" ContentType="application/vnd.openxmlformats-officedocument.presentationml.slide+xml"/>
  <Override PartName="/ppt/slides/slide57.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Layouts/slideLayout2.xml" ContentType="application/vnd.openxmlformats-officedocument.presentationml.slideLayout+xml"/>
  <Override PartName="/ppt/notesSlides/notesSlide35.xml" ContentType="application/vnd.openxmlformats-officedocument.presentationml.notesSlide+xml"/>
  <Override PartName="/ppt/slides/slide24.xml" ContentType="application/vnd.openxmlformats-officedocument.presentationml.slide+xml"/>
  <Override PartName="/ppt/slides/slide43.xml" ContentType="application/vnd.openxmlformats-officedocument.presentationml.slide+xml"/>
  <Override PartName="/ppt/slides/slide62.xml" ContentType="application/vnd.openxmlformats-officedocument.presentationml.slide+xml"/>
  <Override PartName="/ppt/slides/slide81.xml" ContentType="application/vnd.openxmlformats-officedocument.presentationml.slide+xml"/>
  <Override PartName="/ppt/handoutMasters/handoutMaster1.xml" ContentType="application/vnd.openxmlformats-officedocument.presentationml.handoutMaster+xml"/>
  <Override PartName="/ppt/theme/theme2.xml" ContentType="application/vnd.openxmlformats-officedocument.theme+xml"/>
  <Override PartName="/ppt/slideLayouts/slideLayout11.xml" ContentType="application/vnd.openxmlformats-officedocument.presentationml.slideLayout+xml"/>
  <Override PartName="/ppt/notesSlides/notesSlide18.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Default Extension="jpeg" ContentType="image/jpeg"/>
  <Override PartName="/ppt/notesSlides/notesSlide23.xml" ContentType="application/vnd.openxmlformats-officedocument.presentationml.notesSlide+xml"/>
  <Override PartName="/ppt/slides/slide8.xml" ContentType="application/vnd.openxmlformats-officedocument.presentationml.slide+xml"/>
  <Override PartName="/ppt/slides/slide12.xml" ContentType="application/vnd.openxmlformats-officedocument.presentationml.slide+xml"/>
  <Override PartName="/ppt/slides/slide31.xml" ContentType="application/vnd.openxmlformats-officedocument.presentationml.slide+xml"/>
  <Override PartName="/ppt/slides/slide28.xml" ContentType="application/vnd.openxmlformats-officedocument.presentationml.slide+xml"/>
  <Override PartName="/ppt/slides/slide50.xml" ContentType="application/vnd.openxmlformats-officedocument.presentationml.slide+xml"/>
  <Override PartName="/ppt/slides/slide66.xml" ContentType="application/vnd.openxmlformats-officedocument.presentationml.slide+xml"/>
  <Override PartName="/ppt/slides/slide47.xml" ContentType="application/vnd.openxmlformats-officedocument.presentationml.slide+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s/slide71.xml" ContentType="application/vnd.openxmlformats-officedocument.presentationml.slide+xml"/>
  <Default Extension="emf" ContentType="image/x-emf"/>
  <Override PartName="/ppt/notesSlides/notesSlide11.xml" ContentType="application/vnd.openxmlformats-officedocument.presentationml.notesSlide+xml"/>
  <Default Extension="rels" ContentType="application/vnd.openxmlformats-package.relationships+xml"/>
  <Override PartName="/ppt/notesSlides/notesSlide27.xml" ContentType="application/vnd.openxmlformats-officedocument.presentationml.notesSlide+xml"/>
  <Override PartName="/ppt/slides/slide16.xml" ContentType="application/vnd.openxmlformats-officedocument.presentationml.slide+xml"/>
  <Override PartName="/ppt/slides/slide35.xml" ContentType="application/vnd.openxmlformats-officedocument.presentationml.slide+xml"/>
  <Override PartName="/ppt/slides/slide54.xml" ContentType="application/vnd.openxmlformats-officedocument.presentationml.slide+xml"/>
  <Override PartName="/ppt/slides/slide73.xml" ContentType="application/vnd.openxmlformats-officedocument.presentationml.slide+xml"/>
  <Override PartName="/ppt/slides/slide1.xml" ContentType="application/vnd.openxmlformats-officedocument.presentationml.slide+xml"/>
  <Override PartName="/ppt/notesSlides/notesSlide32.xml" ContentType="application/vnd.openxmlformats-officedocument.presentationml.notesSlide+xml"/>
  <Override PartName="/ppt/slides/slide21.xml" ContentType="application/vnd.openxmlformats-officedocument.presentationml.slide+xml"/>
  <Override PartName="/ppt/slides/slide40.xml" ContentType="application/vnd.openxmlformats-officedocument.presentationml.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39.xml" ContentType="application/vnd.openxmlformats-officedocument.presentationml.slide+xml"/>
  <Override PartName="/ppt/slides/slide58.xml" ContentType="application/vnd.openxmlformats-officedocument.presentationml.slide+xml"/>
  <Override PartName="/ppt/slides/slide77.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s/slide25.xml" ContentType="application/vnd.openxmlformats-officedocument.presentationml.slide+xml"/>
  <Override PartName="/ppt/slides/slide44.xml" ContentType="application/vnd.openxmlformats-officedocument.presentationml.slide+xml"/>
  <Override PartName="/ppt/theme/theme3.xml" ContentType="application/vnd.openxmlformats-officedocument.theme+xml"/>
  <Override PartName="/ppt/slides/slide82.xml" ContentType="application/vnd.openxmlformats-officedocument.presentationml.slide+xml"/>
  <Override PartName="/ppt/slides/slide63.xml" ContentType="application/vnd.openxmlformats-officedocument.presentationml.slide+xml"/>
  <Override PartName="/ppt/notesSlides/notesSlide20.xml" ContentType="application/vnd.openxmlformats-officedocument.presentationml.notesSlide+xml"/>
  <Override PartName="/ppt/slideLayouts/slideLayout12.xml" ContentType="application/vnd.openxmlformats-officedocument.presentationml.slideLayout+xml"/>
  <Override PartName="/ppt/notesSlides/notesSlide19.xml" ContentType="application/vnd.openxmlformats-officedocument.presentationml.notesSlide+xml"/>
  <Override PartName="/ppt/notesSlides/notesSlide38.xml" ContentType="application/vnd.openxmlformats-officedocument.presentationml.notesSlide+xml"/>
  <Override PartName="/ppt/notesSlides/notesSlide24.xml" ContentType="application/vnd.openxmlformats-officedocument.presentationml.notesSlide+xml"/>
  <Override PartName="/ppt/slides/slide9.xml" ContentType="application/vnd.openxmlformats-officedocument.presentationml.slide+xml"/>
  <Override PartName="/ppt/slides/slide13.xml" ContentType="application/vnd.openxmlformats-officedocument.presentationml.slide+xml"/>
  <Default Extension="xml" ContentType="application/xml"/>
  <Override PartName="/ppt/tableStyles.xml" ContentType="application/vnd.openxmlformats-officedocument.presentationml.tableStyles+xml"/>
  <Override PartName="/ppt/slides/slide51.xml" ContentType="application/vnd.openxmlformats-officedocument.presentationml.slide+xml"/>
  <Override PartName="/ppt/slides/slide67.xml" ContentType="application/vnd.openxmlformats-officedocument.presentationml.slide+xml"/>
  <Override PartName="/ppt/slides/slide48.xml" ContentType="application/vnd.openxmlformats-officedocument.presentationml.slide+xml"/>
  <Override PartName="/ppt/slides/slide32.xml" ContentType="application/vnd.openxmlformats-officedocument.presentationml.slide+xml"/>
  <Override PartName="/ppt/slideLayouts/slideLayout7.xml" ContentType="application/vnd.openxmlformats-officedocument.presentationml.slideLayout+xml"/>
  <Override PartName="/ppt/viewProps.xml" ContentType="application/vnd.openxmlformats-officedocument.presentationml.viewProps+xml"/>
  <Override PartName="/ppt/slides/slide29.xml" ContentType="application/vnd.openxmlformats-officedocument.presentationml.slide+xml"/>
  <Override PartName="/ppt/notesSlides/notesSlide10.xml" ContentType="application/vnd.openxmlformats-officedocument.presentationml.notesSlide+xml"/>
  <Override PartName="/docProps/app.xml" ContentType="application/vnd.openxmlformats-officedocument.extended-properties+xml"/>
  <Override PartName="/ppt/notesMasters/notesMaster1.xml" ContentType="application/vnd.openxmlformats-officedocument.presentationml.notesMaster+xml"/>
  <Override PartName="/ppt/notesSlides/notesSlide12.xml" ContentType="application/vnd.openxmlformats-officedocument.presentationml.notesSlide+xml"/>
  <Override PartName="/ppt/notesSlides/notesSlide28.xml" ContentType="application/vnd.openxmlformats-officedocument.presentationml.notesSlide+xml"/>
  <Override PartName="/ppt/notesSlides/notesSlide1.xml" ContentType="application/vnd.openxmlformats-officedocument.presentationml.notesSlide+xml"/>
  <Override PartName="/ppt/slides/slide17.xml" ContentType="application/vnd.openxmlformats-officedocument.presentationml.slide+xml"/>
  <Override PartName="/ppt/slides/slide36.xml" ContentType="application/vnd.openxmlformats-officedocument.presentationml.slide+xml"/>
  <Override PartName="/ppt/slides/slide55.xml" ContentType="application/vnd.openxmlformats-officedocument.presentationml.slide+xml"/>
  <Override PartName="/ppt/slides/slide74.xml" ContentType="application/vnd.openxmlformats-officedocument.presentationml.slide+xml"/>
  <Override PartName="/ppt/slides/slide2.xml" ContentType="application/vnd.openxmlformats-officedocument.presentationml.slide+xml"/>
  <Override PartName="/ppt/presentation.xml" ContentType="application/vnd.openxmlformats-officedocument.presentationml.presentation.main+xml"/>
  <Override PartName="/ppt/notesSlides/notesSlide33.xml" ContentType="application/vnd.openxmlformats-officedocument.presentationml.notesSlide+xml"/>
  <Override PartName="/ppt/slides/slide22.xml" ContentType="application/vnd.openxmlformats-officedocument.presentationml.slide+xml"/>
  <Override PartName="/ppt/slides/slide41.xml" ContentType="application/vnd.openxmlformats-officedocument.presentationml.slide+xml"/>
  <Override PartName="/ppt/slides/slide60.xml" ContentType="application/vnd.openxmlformats-officedocument.presentationml.slide+xml"/>
  <Override PartName="/ppt/notesSlides/notesSlide16.xml" ContentType="application/vnd.openxmlformats-officedocument.presentationml.notesSlide+xml"/>
  <Override PartName="/ppt/notesSlides/notesSlide5.xml" ContentType="application/vnd.openxmlformats-officedocument.presentationml.notesSlide+xml"/>
  <Override PartName="/ppt/slides/slide59.xml" ContentType="application/vnd.openxmlformats-officedocument.presentationml.slide+xml"/>
  <Override PartName="/ppt/slides/slide78.xml" ContentType="application/vnd.openxmlformats-officedocument.presentationml.slide+xml"/>
  <Override PartName="/ppt/slides/slide6.xml" ContentType="application/vnd.openxmlformats-officedocument.presentationml.slide+xml"/>
  <Override PartName="/ppt/slideLayouts/slideLayout4.xml" ContentType="application/vnd.openxmlformats-officedocument.presentationml.slideLayout+xml"/>
  <Override PartName="/ppt/slides/slide10.xml" ContentType="application/vnd.openxmlformats-officedocument.presentationml.slide+xml"/>
  <Override PartName="/ppt/slides/slide26.xml" ContentType="application/vnd.openxmlformats-officedocument.presentationml.slide+xml"/>
  <Override PartName="/ppt/slides/slide45.xml" ContentType="application/vnd.openxmlformats-officedocument.presentationml.slide+xml"/>
  <Override PartName="/ppt/slides/slide64.xml" ContentType="application/vnd.openxmlformats-officedocument.presentationml.slide+xml"/>
  <Override PartName="/ppt/notesSlides/notesSlide21.xml" ContentType="application/vnd.openxmlformats-officedocument.presentationml.notesSlide+xml"/>
  <Default Extension="pdf" ContentType="application/pdf"/>
  <Default Extension="png" ContentType="image/png"/>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84"/>
  </p:notesMasterIdLst>
  <p:handoutMasterIdLst>
    <p:handoutMasterId r:id="rId85"/>
  </p:handoutMasterIdLst>
  <p:sldIdLst>
    <p:sldId id="256" r:id="rId2"/>
    <p:sldId id="523" r:id="rId3"/>
    <p:sldId id="526" r:id="rId4"/>
    <p:sldId id="527" r:id="rId5"/>
    <p:sldId id="537" r:id="rId6"/>
    <p:sldId id="538" r:id="rId7"/>
    <p:sldId id="539" r:id="rId8"/>
    <p:sldId id="540" r:id="rId9"/>
    <p:sldId id="541" r:id="rId10"/>
    <p:sldId id="543" r:id="rId11"/>
    <p:sldId id="528" r:id="rId12"/>
    <p:sldId id="529" r:id="rId13"/>
    <p:sldId id="530" r:id="rId14"/>
    <p:sldId id="531" r:id="rId15"/>
    <p:sldId id="481" r:id="rId16"/>
    <p:sldId id="486" r:id="rId17"/>
    <p:sldId id="487" r:id="rId18"/>
    <p:sldId id="488" r:id="rId19"/>
    <p:sldId id="490" r:id="rId20"/>
    <p:sldId id="491" r:id="rId21"/>
    <p:sldId id="505" r:id="rId22"/>
    <p:sldId id="506" r:id="rId23"/>
    <p:sldId id="507" r:id="rId24"/>
    <p:sldId id="472" r:id="rId25"/>
    <p:sldId id="544" r:id="rId26"/>
    <p:sldId id="410" r:id="rId27"/>
    <p:sldId id="411" r:id="rId28"/>
    <p:sldId id="398" r:id="rId29"/>
    <p:sldId id="399" r:id="rId30"/>
    <p:sldId id="400" r:id="rId31"/>
    <p:sldId id="660" r:id="rId32"/>
    <p:sldId id="306" r:id="rId33"/>
    <p:sldId id="448" r:id="rId34"/>
    <p:sldId id="449" r:id="rId35"/>
    <p:sldId id="547" r:id="rId36"/>
    <p:sldId id="548" r:id="rId37"/>
    <p:sldId id="549" r:id="rId38"/>
    <p:sldId id="550" r:id="rId39"/>
    <p:sldId id="551" r:id="rId40"/>
    <p:sldId id="664" r:id="rId41"/>
    <p:sldId id="665" r:id="rId42"/>
    <p:sldId id="666" r:id="rId43"/>
    <p:sldId id="552" r:id="rId44"/>
    <p:sldId id="553" r:id="rId45"/>
    <p:sldId id="554" r:id="rId46"/>
    <p:sldId id="555" r:id="rId47"/>
    <p:sldId id="556" r:id="rId48"/>
    <p:sldId id="557" r:id="rId49"/>
    <p:sldId id="558" r:id="rId50"/>
    <p:sldId id="559" r:id="rId51"/>
    <p:sldId id="560" r:id="rId52"/>
    <p:sldId id="561" r:id="rId53"/>
    <p:sldId id="562" r:id="rId54"/>
    <p:sldId id="563" r:id="rId55"/>
    <p:sldId id="564" r:id="rId56"/>
    <p:sldId id="567" r:id="rId57"/>
    <p:sldId id="569" r:id="rId58"/>
    <p:sldId id="570" r:id="rId59"/>
    <p:sldId id="571" r:id="rId60"/>
    <p:sldId id="580" r:id="rId61"/>
    <p:sldId id="667" r:id="rId62"/>
    <p:sldId id="668" r:id="rId63"/>
    <p:sldId id="669" r:id="rId64"/>
    <p:sldId id="670" r:id="rId65"/>
    <p:sldId id="671" r:id="rId66"/>
    <p:sldId id="672" r:id="rId67"/>
    <p:sldId id="673" r:id="rId68"/>
    <p:sldId id="674" r:id="rId69"/>
    <p:sldId id="675" r:id="rId70"/>
    <p:sldId id="676" r:id="rId71"/>
    <p:sldId id="677" r:id="rId72"/>
    <p:sldId id="678" r:id="rId73"/>
    <p:sldId id="679" r:id="rId74"/>
    <p:sldId id="680" r:id="rId75"/>
    <p:sldId id="681" r:id="rId76"/>
    <p:sldId id="682" r:id="rId77"/>
    <p:sldId id="683" r:id="rId78"/>
    <p:sldId id="684" r:id="rId79"/>
    <p:sldId id="685" r:id="rId80"/>
    <p:sldId id="686" r:id="rId81"/>
    <p:sldId id="687" r:id="rId82"/>
    <p:sldId id="659" r:id="rId8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49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6808"/>
    </p:cViewPr>
  </p:sorterViewPr>
  <p:gridSpacing cx="78028800" cy="780288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notesMaster" Target="notesMasters/notesMaster1.xml"/><Relationship Id="rId85" Type="http://schemas.openxmlformats.org/officeDocument/2006/relationships/handoutMaster" Target="handoutMasters/handoutMaster1.xml"/><Relationship Id="rId86" Type="http://schemas.openxmlformats.org/officeDocument/2006/relationships/printerSettings" Target="printerSettings/printerSettings1.bin"/><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8/18/14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8/18/14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3</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797332909"/>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5EF6106E-F08E-A04E-957C-4571758B1877}" type="slidenum">
              <a:rPr lang="en-US">
                <a:latin typeface="Arial" pitchFamily="-112" charset="0"/>
                <a:ea typeface="ＭＳ Ｐゴシック" pitchFamily="-112" charset="-128"/>
                <a:cs typeface="ＭＳ Ｐゴシック" pitchFamily="-112" charset="-128"/>
              </a:rPr>
              <a:pPr/>
              <a:t>39</a:t>
            </a:fld>
            <a:endParaRPr lang="en-US">
              <a:latin typeface="Arial" pitchFamily="-112" charset="0"/>
              <a:ea typeface="ＭＳ Ｐゴシック" pitchFamily="-112" charset="-128"/>
              <a:cs typeface="ＭＳ Ｐゴシック" pitchFamily="-112" charset="-128"/>
            </a:endParaRPr>
          </a:p>
        </p:txBody>
      </p:sp>
      <p:sp>
        <p:nvSpPr>
          <p:cNvPr id="126979" name="Rectangle 2"/>
          <p:cNvSpPr>
            <a:spLocks noGrp="1" noRot="1" noChangeAspect="1" noChangeArrowheads="1"/>
          </p:cNvSpPr>
          <p:nvPr>
            <p:ph type="sldImg"/>
          </p:nvPr>
        </p:nvSpPr>
        <p:spPr>
          <a:solidFill>
            <a:srgbClr val="FFFFFF"/>
          </a:solidFill>
          <a:ln/>
        </p:spPr>
      </p:sp>
      <p:sp>
        <p:nvSpPr>
          <p:cNvPr id="12698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562F3971-0358-CC45-972B-D2BE010357EC}" type="slidenum">
              <a:rPr lang="en-US">
                <a:latin typeface="Arial" pitchFamily="-112" charset="0"/>
                <a:ea typeface="ＭＳ Ｐゴシック" pitchFamily="-112" charset="-128"/>
                <a:cs typeface="ＭＳ Ｐゴシック" pitchFamily="-112" charset="-128"/>
              </a:rPr>
              <a:pPr/>
              <a:t>43</a:t>
            </a:fld>
            <a:endParaRPr lang="en-US">
              <a:latin typeface="Arial" pitchFamily="-112" charset="0"/>
              <a:ea typeface="ＭＳ Ｐゴシック" pitchFamily="-112" charset="-128"/>
              <a:cs typeface="ＭＳ Ｐゴシック" pitchFamily="-112"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59F48493-57DA-FD4D-A350-3F129ACD59CD}" type="slidenum">
              <a:rPr lang="en-US">
                <a:latin typeface="Arial" pitchFamily="-112" charset="0"/>
                <a:ea typeface="ＭＳ Ｐゴシック" pitchFamily="-112" charset="-128"/>
                <a:cs typeface="ＭＳ Ｐゴシック" pitchFamily="-112" charset="-128"/>
              </a:rPr>
              <a:pPr/>
              <a:t>44</a:t>
            </a:fld>
            <a:endParaRPr lang="en-US">
              <a:latin typeface="Arial" pitchFamily="-112" charset="0"/>
              <a:ea typeface="ＭＳ Ｐゴシック" pitchFamily="-112" charset="-128"/>
              <a:cs typeface="ＭＳ Ｐゴシック" pitchFamily="-112" charset="-128"/>
            </a:endParaRPr>
          </a:p>
        </p:txBody>
      </p:sp>
      <p:sp>
        <p:nvSpPr>
          <p:cNvPr id="131075" name="Rectangle 2"/>
          <p:cNvSpPr>
            <a:spLocks noGrp="1" noRot="1" noChangeAspect="1" noChangeArrowheads="1"/>
          </p:cNvSpPr>
          <p:nvPr>
            <p:ph type="sldImg"/>
          </p:nvPr>
        </p:nvSpPr>
        <p:spPr>
          <a:solidFill>
            <a:srgbClr val="FFFFFF"/>
          </a:solidFill>
          <a:ln/>
        </p:spPr>
      </p:sp>
      <p:sp>
        <p:nvSpPr>
          <p:cNvPr id="13107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6889123-A885-9A49-940C-2C89AF91CA3E}" type="slidenum">
              <a:rPr lang="en-US">
                <a:latin typeface="Arial" pitchFamily="-112" charset="0"/>
                <a:ea typeface="ＭＳ Ｐゴシック" pitchFamily="-112" charset="-128"/>
                <a:cs typeface="ＭＳ Ｐゴシック" pitchFamily="-112" charset="-128"/>
              </a:rPr>
              <a:pPr/>
              <a:t>45</a:t>
            </a:fld>
            <a:endParaRPr lang="en-US">
              <a:latin typeface="Arial" pitchFamily="-112" charset="0"/>
              <a:ea typeface="ＭＳ Ｐゴシック" pitchFamily="-112" charset="-128"/>
              <a:cs typeface="ＭＳ Ｐゴシック" pitchFamily="-112" charset="-128"/>
            </a:endParaRPr>
          </a:p>
        </p:txBody>
      </p:sp>
      <p:sp>
        <p:nvSpPr>
          <p:cNvPr id="133123" name="Rectangle 2"/>
          <p:cNvSpPr>
            <a:spLocks noGrp="1" noRot="1" noChangeAspect="1" noChangeArrowheads="1"/>
          </p:cNvSpPr>
          <p:nvPr>
            <p:ph type="sldImg"/>
          </p:nvPr>
        </p:nvSpPr>
        <p:spPr>
          <a:solidFill>
            <a:srgbClr val="FFFFFF"/>
          </a:solidFill>
          <a:ln/>
        </p:spPr>
      </p:sp>
      <p:sp>
        <p:nvSpPr>
          <p:cNvPr id="1331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CED26EE9-C4EC-9A40-B104-F98BA5E7705C}" type="slidenum">
              <a:rPr lang="en-US">
                <a:latin typeface="Arial" pitchFamily="-112" charset="0"/>
                <a:ea typeface="ＭＳ Ｐゴシック" pitchFamily="-112" charset="-128"/>
                <a:cs typeface="ＭＳ Ｐゴシック" pitchFamily="-112" charset="-128"/>
              </a:rPr>
              <a:pPr/>
              <a:t>46</a:t>
            </a:fld>
            <a:endParaRPr lang="en-US">
              <a:latin typeface="Arial" pitchFamily="-112" charset="0"/>
              <a:ea typeface="ＭＳ Ｐゴシック" pitchFamily="-112" charset="-128"/>
              <a:cs typeface="ＭＳ Ｐゴシック" pitchFamily="-112" charset="-128"/>
            </a:endParaRPr>
          </a:p>
        </p:txBody>
      </p:sp>
      <p:sp>
        <p:nvSpPr>
          <p:cNvPr id="135171" name="Rectangle 2"/>
          <p:cNvSpPr>
            <a:spLocks noGrp="1" noRot="1" noChangeAspect="1" noChangeArrowheads="1"/>
          </p:cNvSpPr>
          <p:nvPr>
            <p:ph type="sldImg"/>
          </p:nvPr>
        </p:nvSpPr>
        <p:spPr>
          <a:solidFill>
            <a:srgbClr val="FFFFFF"/>
          </a:solidFill>
          <a:ln/>
        </p:spPr>
      </p:sp>
      <p:sp>
        <p:nvSpPr>
          <p:cNvPr id="1351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583BF16F-D6CF-714E-8AF8-0648AC66A89A}" type="slidenum">
              <a:rPr lang="en-US">
                <a:latin typeface="Arial" pitchFamily="-112" charset="0"/>
                <a:ea typeface="ＭＳ Ｐゴシック" pitchFamily="-112" charset="-128"/>
                <a:cs typeface="ＭＳ Ｐゴシック" pitchFamily="-112" charset="-128"/>
              </a:rPr>
              <a:pPr/>
              <a:t>47</a:t>
            </a:fld>
            <a:endParaRPr lang="en-US">
              <a:latin typeface="Arial" pitchFamily="-112" charset="0"/>
              <a:ea typeface="ＭＳ Ｐゴシック" pitchFamily="-112" charset="-128"/>
              <a:cs typeface="ＭＳ Ｐゴシック" pitchFamily="-112" charset="-128"/>
            </a:endParaRPr>
          </a:p>
        </p:txBody>
      </p:sp>
      <p:sp>
        <p:nvSpPr>
          <p:cNvPr id="137219" name="Rectangle 2"/>
          <p:cNvSpPr>
            <a:spLocks noGrp="1" noRot="1" noChangeAspect="1" noChangeArrowheads="1"/>
          </p:cNvSpPr>
          <p:nvPr>
            <p:ph type="sldImg"/>
          </p:nvPr>
        </p:nvSpPr>
        <p:spPr>
          <a:solidFill>
            <a:srgbClr val="FFFFFF"/>
          </a:solidFill>
          <a:ln/>
        </p:spPr>
      </p:sp>
      <p:sp>
        <p:nvSpPr>
          <p:cNvPr id="1372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AFDE1456-EBCB-4341-9C41-060681E10178}" type="slidenum">
              <a:rPr lang="en-US">
                <a:latin typeface="Arial" pitchFamily="-112" charset="0"/>
                <a:ea typeface="ＭＳ Ｐゴシック" pitchFamily="-112" charset="-128"/>
                <a:cs typeface="ＭＳ Ｐゴシック" pitchFamily="-112" charset="-128"/>
              </a:rPr>
              <a:pPr/>
              <a:t>48</a:t>
            </a:fld>
            <a:endParaRPr lang="en-US">
              <a:latin typeface="Arial" pitchFamily="-112" charset="0"/>
              <a:ea typeface="ＭＳ Ｐゴシック" pitchFamily="-112" charset="-128"/>
              <a:cs typeface="ＭＳ Ｐゴシック" pitchFamily="-112" charset="-128"/>
            </a:endParaRPr>
          </a:p>
        </p:txBody>
      </p:sp>
      <p:sp>
        <p:nvSpPr>
          <p:cNvPr id="139267" name="Rectangle 2"/>
          <p:cNvSpPr>
            <a:spLocks noGrp="1" noRot="1" noChangeAspect="1" noChangeArrowheads="1"/>
          </p:cNvSpPr>
          <p:nvPr>
            <p:ph type="sldImg"/>
          </p:nvPr>
        </p:nvSpPr>
        <p:spPr>
          <a:solidFill>
            <a:srgbClr val="FFFFFF"/>
          </a:solidFill>
          <a:ln/>
        </p:spPr>
      </p:sp>
      <p:sp>
        <p:nvSpPr>
          <p:cNvPr id="13926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18D9BC0B-E016-7A4F-A83C-22A49DA65D85}" type="slidenum">
              <a:rPr lang="en-US">
                <a:latin typeface="Arial" pitchFamily="-112" charset="0"/>
                <a:ea typeface="ＭＳ Ｐゴシック" pitchFamily="-112" charset="-128"/>
                <a:cs typeface="ＭＳ Ｐゴシック" pitchFamily="-112" charset="-128"/>
              </a:rPr>
              <a:pPr/>
              <a:t>49</a:t>
            </a:fld>
            <a:endParaRPr lang="en-US">
              <a:latin typeface="Arial" pitchFamily="-112" charset="0"/>
              <a:ea typeface="ＭＳ Ｐゴシック" pitchFamily="-112" charset="-128"/>
              <a:cs typeface="ＭＳ Ｐゴシック" pitchFamily="-112" charset="-128"/>
            </a:endParaRPr>
          </a:p>
        </p:txBody>
      </p:sp>
      <p:sp>
        <p:nvSpPr>
          <p:cNvPr id="141315" name="Rectangle 2"/>
          <p:cNvSpPr>
            <a:spLocks noGrp="1" noRot="1" noChangeAspect="1" noChangeArrowheads="1"/>
          </p:cNvSpPr>
          <p:nvPr>
            <p:ph type="sldImg"/>
          </p:nvPr>
        </p:nvSpPr>
        <p:spPr>
          <a:solidFill>
            <a:srgbClr val="FFFFFF"/>
          </a:solidFill>
          <a:ln/>
        </p:spPr>
      </p:sp>
      <p:sp>
        <p:nvSpPr>
          <p:cNvPr id="14131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Do Most important word strategy. </a:t>
            </a:r>
          </a:p>
          <a:p>
            <a:pPr eaLnBrk="1" hangingPunct="1"/>
            <a:r>
              <a:rPr lang="en-US">
                <a:latin typeface="Arial" pitchFamily="-112" charset="0"/>
                <a:ea typeface="ＭＳ Ｐゴシック" pitchFamily="-112" charset="-128"/>
                <a:cs typeface="ＭＳ Ｐゴシック" pitchFamily="-112" charset="-128"/>
              </a:rPr>
              <a:t>Give students a 3x3 sticky note and fringe it into 3-4 pieces. As they read have them tear off a piece and mark and important work, sentence or concept. This mimics highlighting but allows the student to change their mind as they read a passage and will limit how much they think is important.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32E77EB7-3627-614B-A7D9-6B3C6ED60944}" type="slidenum">
              <a:rPr lang="en-US">
                <a:latin typeface="Arial" pitchFamily="-112" charset="0"/>
                <a:ea typeface="ＭＳ Ｐゴシック" pitchFamily="-112" charset="-128"/>
                <a:cs typeface="ＭＳ Ｐゴシック" pitchFamily="-112" charset="-128"/>
              </a:rPr>
              <a:pPr/>
              <a:t>50</a:t>
            </a:fld>
            <a:endParaRPr lang="en-US">
              <a:latin typeface="Arial" pitchFamily="-112" charset="0"/>
              <a:ea typeface="ＭＳ Ｐゴシック" pitchFamily="-112" charset="-128"/>
              <a:cs typeface="ＭＳ Ｐゴシック" pitchFamily="-112" charset="-128"/>
            </a:endParaRPr>
          </a:p>
        </p:txBody>
      </p:sp>
      <p:sp>
        <p:nvSpPr>
          <p:cNvPr id="143363" name="Rectangle 2"/>
          <p:cNvSpPr>
            <a:spLocks noGrp="1" noRot="1" noChangeAspect="1" noChangeArrowheads="1"/>
          </p:cNvSpPr>
          <p:nvPr>
            <p:ph type="sldImg"/>
          </p:nvPr>
        </p:nvSpPr>
        <p:spPr>
          <a:solidFill>
            <a:srgbClr val="FFFFFF"/>
          </a:solidFill>
          <a:ln/>
        </p:spPr>
      </p:sp>
      <p:sp>
        <p:nvSpPr>
          <p:cNvPr id="14336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99CDA2E0-8E13-6943-A04D-E16F7AEE3375}" type="slidenum">
              <a:rPr lang="en-US">
                <a:latin typeface="Arial" pitchFamily="-112" charset="0"/>
                <a:ea typeface="ＭＳ Ｐゴシック" pitchFamily="-112" charset="-128"/>
                <a:cs typeface="ＭＳ Ｐゴシック" pitchFamily="-112" charset="-128"/>
              </a:rPr>
              <a:pPr/>
              <a:t>51</a:t>
            </a:fld>
            <a:endParaRPr lang="en-US">
              <a:latin typeface="Arial" pitchFamily="-112" charset="0"/>
              <a:ea typeface="ＭＳ Ｐゴシック" pitchFamily="-112" charset="-128"/>
              <a:cs typeface="ＭＳ Ｐゴシック" pitchFamily="-112" charset="-128"/>
            </a:endParaRPr>
          </a:p>
        </p:txBody>
      </p:sp>
      <p:sp>
        <p:nvSpPr>
          <p:cNvPr id="145411" name="Rectangle 2"/>
          <p:cNvSpPr>
            <a:spLocks noGrp="1" noRot="1" noChangeAspect="1" noChangeArrowheads="1"/>
          </p:cNvSpPr>
          <p:nvPr>
            <p:ph type="sldImg"/>
          </p:nvPr>
        </p:nvSpPr>
        <p:spPr>
          <a:solidFill>
            <a:srgbClr val="FFFFFF"/>
          </a:solidFill>
          <a:ln/>
        </p:spPr>
      </p:sp>
      <p:sp>
        <p:nvSpPr>
          <p:cNvPr id="14541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18</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7E408809-22C3-F749-B326-F5AC944D05C1}" type="slidenum">
              <a:rPr lang="en-US">
                <a:latin typeface="Arial" pitchFamily="-112" charset="0"/>
                <a:ea typeface="ＭＳ Ｐゴシック" pitchFamily="-112" charset="-128"/>
                <a:cs typeface="ＭＳ Ｐゴシック" pitchFamily="-112" charset="-128"/>
              </a:rPr>
              <a:pPr/>
              <a:t>52</a:t>
            </a:fld>
            <a:endParaRPr lang="en-US">
              <a:latin typeface="Arial" pitchFamily="-112" charset="0"/>
              <a:ea typeface="ＭＳ Ｐゴシック" pitchFamily="-112" charset="-128"/>
              <a:cs typeface="ＭＳ Ｐゴシック" pitchFamily="-112" charset="-128"/>
            </a:endParaRPr>
          </a:p>
        </p:txBody>
      </p:sp>
      <p:sp>
        <p:nvSpPr>
          <p:cNvPr id="147459" name="Rectangle 2"/>
          <p:cNvSpPr>
            <a:spLocks noGrp="1" noRot="1" noChangeAspect="1" noChangeArrowheads="1"/>
          </p:cNvSpPr>
          <p:nvPr>
            <p:ph type="sldImg"/>
          </p:nvPr>
        </p:nvSpPr>
        <p:spPr>
          <a:solidFill>
            <a:srgbClr val="FFFFFF"/>
          </a:solidFill>
          <a:ln/>
        </p:spPr>
      </p:sp>
      <p:sp>
        <p:nvSpPr>
          <p:cNvPr id="1474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348219B-7358-C446-BECE-D8C445216327}" type="slidenum">
              <a:rPr lang="en-US">
                <a:latin typeface="Arial" pitchFamily="-112" charset="0"/>
                <a:ea typeface="ＭＳ Ｐゴシック" pitchFamily="-112" charset="-128"/>
                <a:cs typeface="ＭＳ Ｐゴシック" pitchFamily="-112" charset="-128"/>
              </a:rPr>
              <a:pPr/>
              <a:t>53</a:t>
            </a:fld>
            <a:endParaRPr lang="en-US">
              <a:latin typeface="Arial" pitchFamily="-112" charset="0"/>
              <a:ea typeface="ＭＳ Ｐゴシック" pitchFamily="-112" charset="-128"/>
              <a:cs typeface="ＭＳ Ｐゴシック" pitchFamily="-112"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AE83A8B4-7D57-0F4E-A6F0-69F623A707DF}" type="slidenum">
              <a:rPr lang="en-US">
                <a:latin typeface="Arial" pitchFamily="-112" charset="0"/>
                <a:ea typeface="ＭＳ Ｐゴシック" pitchFamily="-112" charset="-128"/>
                <a:cs typeface="ＭＳ Ｐゴシック" pitchFamily="-112" charset="-128"/>
              </a:rPr>
              <a:pPr/>
              <a:t>54</a:t>
            </a:fld>
            <a:endParaRPr lang="en-US">
              <a:latin typeface="Arial" pitchFamily="-112" charset="0"/>
              <a:ea typeface="ＭＳ Ｐゴシック" pitchFamily="-112" charset="-128"/>
              <a:cs typeface="ＭＳ Ｐゴシック" pitchFamily="-112" charset="-128"/>
            </a:endParaRPr>
          </a:p>
        </p:txBody>
      </p:sp>
      <p:sp>
        <p:nvSpPr>
          <p:cNvPr id="152579" name="Rectangle 2"/>
          <p:cNvSpPr>
            <a:spLocks noGrp="1" noRot="1" noChangeAspect="1" noChangeArrowheads="1"/>
          </p:cNvSpPr>
          <p:nvPr>
            <p:ph type="sldImg"/>
          </p:nvPr>
        </p:nvSpPr>
        <p:spPr>
          <a:solidFill>
            <a:srgbClr val="FFFFFF"/>
          </a:solidFill>
          <a:ln/>
        </p:spPr>
      </p:sp>
      <p:sp>
        <p:nvSpPr>
          <p:cNvPr id="152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A wide variety of inferences is appropriate for fiction; a narrower range of interpretation is typical for nonfiction.  It says, I say and so is an excellent strategy for inference.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8D0BDCE-4EE7-474E-8710-2C367E13C6C8}" type="slidenum">
              <a:rPr lang="en-US">
                <a:latin typeface="Arial" pitchFamily="-112" charset="0"/>
                <a:ea typeface="ＭＳ Ｐゴシック" pitchFamily="-112" charset="-128"/>
                <a:cs typeface="ＭＳ Ｐゴシック" pitchFamily="-112" charset="-128"/>
              </a:rPr>
              <a:pPr/>
              <a:t>55</a:t>
            </a:fld>
            <a:endParaRPr lang="en-US">
              <a:latin typeface="Arial" pitchFamily="-112" charset="0"/>
              <a:ea typeface="ＭＳ Ｐゴシック" pitchFamily="-112" charset="-128"/>
              <a:cs typeface="ＭＳ Ｐゴシック" pitchFamily="-112" charset="-128"/>
            </a:endParaRPr>
          </a:p>
        </p:txBody>
      </p:sp>
      <p:sp>
        <p:nvSpPr>
          <p:cNvPr id="154627" name="Rectangle 2"/>
          <p:cNvSpPr>
            <a:spLocks noGrp="1" noRot="1" noChangeAspect="1" noChangeArrowheads="1"/>
          </p:cNvSpPr>
          <p:nvPr>
            <p:ph type="sldImg"/>
          </p:nvPr>
        </p:nvSpPr>
        <p:spPr>
          <a:solidFill>
            <a:srgbClr val="FFFFFF"/>
          </a:solidFill>
          <a:ln/>
        </p:spPr>
      </p:sp>
      <p:sp>
        <p:nvSpPr>
          <p:cNvPr id="15462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08FE1873-F62F-3E44-8D29-F7383D523D69}" type="slidenum">
              <a:rPr lang="en-US">
                <a:latin typeface="Arial" pitchFamily="-1" charset="0"/>
                <a:ea typeface="ＭＳ Ｐゴシック" pitchFamily="-1" charset="-128"/>
                <a:cs typeface="ＭＳ Ｐゴシック" pitchFamily="-1" charset="-128"/>
              </a:rPr>
              <a:pPr/>
              <a:t>56</a:t>
            </a:fld>
            <a:endParaRPr lang="en-US">
              <a:latin typeface="Arial" pitchFamily="-1" charset="0"/>
              <a:ea typeface="ＭＳ Ｐゴシック" pitchFamily="-1" charset="-128"/>
              <a:cs typeface="ＭＳ Ｐゴシック" pitchFamily="-1" charset="-128"/>
            </a:endParaRPr>
          </a:p>
        </p:txBody>
      </p:sp>
      <p:sp>
        <p:nvSpPr>
          <p:cNvPr id="250883" name="Rectangle 2"/>
          <p:cNvSpPr>
            <a:spLocks noGrp="1" noRot="1" noChangeAspect="1" noChangeArrowheads="1"/>
          </p:cNvSpPr>
          <p:nvPr>
            <p:ph type="sldImg"/>
          </p:nvPr>
        </p:nvSpPr>
        <p:spPr>
          <a:solidFill>
            <a:srgbClr val="FFFFFF"/>
          </a:solidFill>
          <a:ln/>
        </p:spPr>
      </p:sp>
      <p:sp>
        <p:nvSpPr>
          <p:cNvPr id="250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
        <p:nvSpPr>
          <p:cNvPr id="250885" name="Footer Placeholder 5"/>
          <p:cNvSpPr>
            <a:spLocks noGrp="1"/>
          </p:cNvSpPr>
          <p:nvPr>
            <p:ph type="ftr" sz="quarter" idx="4"/>
          </p:nvPr>
        </p:nvSpPr>
        <p:spPr>
          <a:noFill/>
        </p:spPr>
        <p:txBody>
          <a:bodyPr/>
          <a:lstStyle/>
          <a:p>
            <a:r>
              <a:rPr lang="en-US">
                <a:latin typeface="Arial" pitchFamily="-1" charset="0"/>
                <a:ea typeface="ＭＳ Ｐゴシック" pitchFamily="-1" charset="-128"/>
                <a:cs typeface="ＭＳ Ｐゴシック" pitchFamily="-1" charset="-128"/>
              </a:rPr>
              <a:t>L. Terrill</a:t>
            </a:r>
          </a:p>
        </p:txBody>
      </p:sp>
      <p:sp>
        <p:nvSpPr>
          <p:cNvPr id="250886" name="Header Placeholder 6"/>
          <p:cNvSpPr>
            <a:spLocks noGrp="1"/>
          </p:cNvSpPr>
          <p:nvPr>
            <p:ph type="hdr" sz="quarter"/>
          </p:nvPr>
        </p:nvSpPr>
        <p:spPr>
          <a:noFill/>
        </p:spPr>
        <p:txBody>
          <a:bodyPr/>
          <a:lstStyle/>
          <a:p>
            <a:r>
              <a:rPr lang="en-US">
                <a:latin typeface="Arial" pitchFamily="-1" charset="0"/>
                <a:ea typeface="ＭＳ Ｐゴシック" pitchFamily="-1" charset="-128"/>
                <a:cs typeface="ＭＳ Ｐゴシック" pitchFamily="-1" charset="-128"/>
              </a:rPr>
              <a:t>Curriculum Design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2E31D5BB-B003-884F-A8C1-59C49DAF1F0A}" type="slidenum">
              <a:rPr lang="en-US">
                <a:latin typeface="Arial" pitchFamily="-101" charset="0"/>
                <a:ea typeface="ＭＳ Ｐゴシック" pitchFamily="-101" charset="-128"/>
                <a:cs typeface="ＭＳ Ｐゴシック" pitchFamily="-101" charset="-128"/>
              </a:rPr>
              <a:pPr/>
              <a:t>57</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140293"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140294"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206217AC-BE53-5941-A4FB-4CF16501975F}" type="slidenum">
              <a:rPr lang="en-US">
                <a:latin typeface="Arial" pitchFamily="-1" charset="0"/>
                <a:ea typeface="ＭＳ Ｐゴシック" pitchFamily="-1" charset="-128"/>
                <a:cs typeface="ＭＳ Ｐゴシック" pitchFamily="-1" charset="-128"/>
              </a:rPr>
              <a:pPr/>
              <a:t>58</a:t>
            </a:fld>
            <a:endParaRPr lang="en-US">
              <a:latin typeface="Arial" pitchFamily="-1" charset="0"/>
              <a:ea typeface="ＭＳ Ｐゴシック" pitchFamily="-1" charset="-128"/>
              <a:cs typeface="ＭＳ Ｐゴシック" pitchFamily="-1" charset="-128"/>
            </a:endParaRPr>
          </a:p>
        </p:txBody>
      </p:sp>
      <p:sp>
        <p:nvSpPr>
          <p:cNvPr id="254979" name="Rectangle 2"/>
          <p:cNvSpPr>
            <a:spLocks noGrp="1" noRot="1" noChangeAspect="1" noChangeArrowheads="1"/>
          </p:cNvSpPr>
          <p:nvPr>
            <p:ph type="sldImg"/>
          </p:nvPr>
        </p:nvSpPr>
        <p:spPr>
          <a:solidFill>
            <a:srgbClr val="FFFFFF"/>
          </a:solidFill>
          <a:ln/>
        </p:spPr>
      </p:sp>
      <p:sp>
        <p:nvSpPr>
          <p:cNvPr id="2549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 charset="0"/>
                <a:ea typeface="ＭＳ Ｐゴシック" pitchFamily="-1" charset="-128"/>
                <a:cs typeface="ＭＳ Ｐゴシック" pitchFamily="-1" charset="-128"/>
              </a:rPr>
              <a:t>Ask for a show of hands true/false, then bring in proof statements</a:t>
            </a:r>
          </a:p>
        </p:txBody>
      </p:sp>
      <p:sp>
        <p:nvSpPr>
          <p:cNvPr id="254981" name="Footer Placeholder 5"/>
          <p:cNvSpPr>
            <a:spLocks noGrp="1"/>
          </p:cNvSpPr>
          <p:nvPr>
            <p:ph type="ftr" sz="quarter" idx="4"/>
          </p:nvPr>
        </p:nvSpPr>
        <p:spPr>
          <a:noFill/>
        </p:spPr>
        <p:txBody>
          <a:bodyPr/>
          <a:lstStyle/>
          <a:p>
            <a:r>
              <a:rPr lang="en-US">
                <a:latin typeface="Arial" pitchFamily="-1" charset="0"/>
                <a:ea typeface="ＭＳ Ｐゴシック" pitchFamily="-1" charset="-128"/>
                <a:cs typeface="ＭＳ Ｐゴシック" pitchFamily="-1" charset="-128"/>
              </a:rPr>
              <a:t>L. Terrill</a:t>
            </a:r>
          </a:p>
        </p:txBody>
      </p:sp>
      <p:sp>
        <p:nvSpPr>
          <p:cNvPr id="254982" name="Header Placeholder 6"/>
          <p:cNvSpPr>
            <a:spLocks noGrp="1"/>
          </p:cNvSpPr>
          <p:nvPr>
            <p:ph type="hdr" sz="quarter"/>
          </p:nvPr>
        </p:nvSpPr>
        <p:spPr>
          <a:noFill/>
        </p:spPr>
        <p:txBody>
          <a:bodyPr/>
          <a:lstStyle/>
          <a:p>
            <a:r>
              <a:rPr lang="en-US">
                <a:latin typeface="Arial" pitchFamily="-1" charset="0"/>
                <a:ea typeface="ＭＳ Ｐゴシック" pitchFamily="-1" charset="-128"/>
                <a:cs typeface="ＭＳ Ｐゴシック" pitchFamily="-1" charset="-128"/>
              </a:rPr>
              <a:t>Curriculum Design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E3ABAEFD-C83C-7B4D-A9A6-4EED1EB5C860}" type="slidenum">
              <a:rPr lang="en-US">
                <a:latin typeface="Arial" pitchFamily="-110" charset="0"/>
                <a:ea typeface="ＭＳ Ｐゴシック" pitchFamily="-110" charset="-128"/>
                <a:cs typeface="ＭＳ Ｐゴシック" pitchFamily="-110" charset="-128"/>
              </a:rPr>
              <a:pPr/>
              <a:t>59</a:t>
            </a:fld>
            <a:endParaRPr lang="en-US">
              <a:latin typeface="Arial" pitchFamily="-110" charset="0"/>
              <a:ea typeface="ＭＳ Ｐゴシック" pitchFamily="-110" charset="-128"/>
              <a:cs typeface="ＭＳ Ｐゴシック" pitchFamily="-110" charset="-128"/>
            </a:endParaRPr>
          </a:p>
        </p:txBody>
      </p:sp>
      <p:sp>
        <p:nvSpPr>
          <p:cNvPr id="217091" name="Rectangle 2"/>
          <p:cNvSpPr>
            <a:spLocks noGrp="1" noRot="1" noChangeAspect="1" noChangeArrowheads="1"/>
          </p:cNvSpPr>
          <p:nvPr>
            <p:ph type="sldImg"/>
          </p:nvPr>
        </p:nvSpPr>
        <p:spPr>
          <a:solidFill>
            <a:srgbClr val="FFFFFF"/>
          </a:solidFill>
          <a:ln/>
        </p:spPr>
      </p:sp>
      <p:sp>
        <p:nvSpPr>
          <p:cNvPr id="2170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7ECF6499-3A10-E840-962D-1EF83F2E69C7}" type="slidenum">
              <a:rPr lang="en-US">
                <a:latin typeface="Arial" pitchFamily="-112" charset="0"/>
                <a:ea typeface="ＭＳ Ｐゴシック" pitchFamily="-112" charset="-128"/>
                <a:cs typeface="ＭＳ Ｐゴシック" pitchFamily="-112" charset="-128"/>
              </a:rPr>
              <a:pPr/>
              <a:t>60</a:t>
            </a:fld>
            <a:endParaRPr lang="en-US">
              <a:latin typeface="Arial" pitchFamily="-112" charset="0"/>
              <a:ea typeface="ＭＳ Ｐゴシック" pitchFamily="-112" charset="-128"/>
              <a:cs typeface="ＭＳ Ｐゴシック" pitchFamily="-112"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4B403969-4F6E-7543-AEC8-89FFEB269E0A}" type="slidenum">
              <a:rPr lang="en-US">
                <a:latin typeface="Arial" pitchFamily="-101" charset="0"/>
                <a:ea typeface="ＭＳ Ｐゴシック" pitchFamily="-101" charset="-128"/>
                <a:cs typeface="ＭＳ Ｐゴシック" pitchFamily="-101" charset="-128"/>
              </a:rPr>
              <a:pPr/>
              <a:t>63</a:t>
            </a:fld>
            <a:endParaRPr lang="en-US">
              <a:latin typeface="Arial" pitchFamily="-101" charset="0"/>
              <a:ea typeface="ＭＳ Ｐゴシック" pitchFamily="-101" charset="-128"/>
              <a:cs typeface="ＭＳ Ｐゴシック" pitchFamily="-101"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23</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927D35D1-EAB8-534B-B1D6-B3EE10936E17}" type="slidenum">
              <a:rPr lang="en-US">
                <a:latin typeface="Arial" pitchFamily="-112" charset="0"/>
                <a:ea typeface="ＭＳ Ｐゴシック" pitchFamily="-112" charset="-128"/>
                <a:cs typeface="ＭＳ Ｐゴシック" pitchFamily="-112" charset="-128"/>
              </a:rPr>
              <a:pPr/>
              <a:t>64</a:t>
            </a:fld>
            <a:endParaRPr lang="en-US">
              <a:latin typeface="Arial" pitchFamily="-112" charset="0"/>
              <a:ea typeface="ＭＳ Ｐゴシック" pitchFamily="-112" charset="-128"/>
              <a:cs typeface="ＭＳ Ｐゴシック" pitchFamily="-112" charset="-128"/>
            </a:endParaRPr>
          </a:p>
        </p:txBody>
      </p:sp>
      <p:sp>
        <p:nvSpPr>
          <p:cNvPr id="167939" name="Rectangle 2"/>
          <p:cNvSpPr>
            <a:spLocks noGrp="1" noRot="1" noChangeAspect="1" noChangeArrowheads="1"/>
          </p:cNvSpPr>
          <p:nvPr>
            <p:ph type="sldImg"/>
          </p:nvPr>
        </p:nvSpPr>
        <p:spPr>
          <a:solidFill>
            <a:srgbClr val="FFFFFF"/>
          </a:solidFill>
          <a:ln/>
        </p:spPr>
      </p:sp>
      <p:sp>
        <p:nvSpPr>
          <p:cNvPr id="16794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A9C7E0EE-F670-E240-BBAD-54BF96685D16}" type="slidenum">
              <a:rPr lang="en-US">
                <a:latin typeface="Arial" pitchFamily="-65" charset="0"/>
                <a:ea typeface="ＭＳ Ｐゴシック" pitchFamily="-65" charset="-128"/>
                <a:cs typeface="ＭＳ Ｐゴシック" pitchFamily="-65" charset="-128"/>
              </a:rPr>
              <a:pPr/>
              <a:t>65</a:t>
            </a:fld>
            <a:endParaRPr lang="en-US">
              <a:latin typeface="Arial" pitchFamily="-65" charset="0"/>
              <a:ea typeface="ＭＳ Ｐゴシック" pitchFamily="-65" charset="-128"/>
              <a:cs typeface="ＭＳ Ｐゴシック" pitchFamily="-65" charset="-128"/>
            </a:endParaRPr>
          </a:p>
        </p:txBody>
      </p:sp>
      <p:sp>
        <p:nvSpPr>
          <p:cNvPr id="56323" name="Rectangle 2"/>
          <p:cNvSpPr>
            <a:spLocks noGrp="1" noRot="1" noChangeAspect="1" noChangeArrowheads="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65BB56FB-D388-3041-B3BA-9938B4DCB66F}" type="slidenum">
              <a:rPr lang="en-US"/>
              <a:pPr/>
              <a:t>67</a:t>
            </a:fld>
            <a:endParaRPr lang="en-US"/>
          </a:p>
        </p:txBody>
      </p:sp>
      <p:sp>
        <p:nvSpPr>
          <p:cNvPr id="95235" name="Rectangle 2"/>
          <p:cNvSpPr>
            <a:spLocks noGrp="1" noRot="1" noChangeAspect="1" noChangeArrowheads="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68</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69</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70</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C3CDF4CA-06CF-D24C-8F50-9C534EF5ABEF}" type="slidenum">
              <a:rPr lang="en-US">
                <a:latin typeface="Arial" pitchFamily="-101" charset="0"/>
                <a:ea typeface="ＭＳ Ｐゴシック" pitchFamily="-101" charset="-128"/>
                <a:cs typeface="ＭＳ Ｐゴシック" pitchFamily="-101" charset="-128"/>
              </a:rPr>
              <a:pPr/>
              <a:t>79</a:t>
            </a:fld>
            <a:endParaRPr lang="en-US">
              <a:latin typeface="Arial" pitchFamily="-101" charset="0"/>
              <a:ea typeface="ＭＳ Ｐゴシック" pitchFamily="-101" charset="-128"/>
              <a:cs typeface="ＭＳ Ｐゴシック" pitchFamily="-101" charset="-128"/>
            </a:endParaRPr>
          </a:p>
        </p:txBody>
      </p:sp>
      <p:sp>
        <p:nvSpPr>
          <p:cNvPr id="249859" name="Rectangle 2"/>
          <p:cNvSpPr>
            <a:spLocks noGrp="1" noRot="1" noChangeAspect="1" noChangeArrowheads="1"/>
          </p:cNvSpPr>
          <p:nvPr>
            <p:ph type="sldImg"/>
          </p:nvPr>
        </p:nvSpPr>
        <p:spPr>
          <a:solidFill>
            <a:srgbClr val="FFFFFF"/>
          </a:solidFill>
          <a:ln/>
        </p:spPr>
      </p:sp>
      <p:sp>
        <p:nvSpPr>
          <p:cNvPr id="249860" name="Rectangle 3"/>
          <p:cNvSpPr>
            <a:spLocks noGrp="1" noChangeArrowheads="1"/>
          </p:cNvSpPr>
          <p:nvPr>
            <p:ph type="body" idx="1"/>
          </p:nvPr>
        </p:nvSpPr>
        <p:spPr>
          <a:xfrm>
            <a:off x="685800" y="4343400"/>
            <a:ext cx="5486400" cy="4114800"/>
          </a:xfrm>
          <a:noFill/>
          <a:ln/>
        </p:spPr>
        <p:txBody>
          <a:bodyPr/>
          <a:lstStyle/>
          <a:p>
            <a:pPr marL="39688" defTabSz="457200" eaLnBrk="1" hangingPunct="1">
              <a:spcBef>
                <a:spcPts val="413"/>
              </a:spcBef>
            </a:pPr>
            <a:r>
              <a:rPr lang="en-US">
                <a:latin typeface="Arial" pitchFamily="-101" charset="0"/>
                <a:ea typeface="ＭＳ Ｐゴシック" pitchFamily="-101" charset="-128"/>
                <a:cs typeface="ＭＳ Ｐゴシック" pitchFamily="-101" charset="-128"/>
              </a:rPr>
              <a:t>Consider typing the words into a wordle (wordle.com), words that are said more frequently will appear larger. </a:t>
            </a:r>
          </a:p>
          <a:p>
            <a:pPr marL="39688" defTabSz="457200" eaLnBrk="1" hangingPunct="1">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
        <p:nvSpPr>
          <p:cNvPr id="249861"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249862" name="Header Placeholder 6"/>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4E8ACB3A-4526-AD4A-8180-7AA03660F994}" type="slidenum">
              <a:rPr lang="en-US">
                <a:latin typeface="Arial" pitchFamily="-101" charset="0"/>
                <a:ea typeface="ＭＳ Ｐゴシック" pitchFamily="-101" charset="-128"/>
                <a:cs typeface="ＭＳ Ｐゴシック" pitchFamily="-101" charset="-128"/>
              </a:rPr>
              <a:pPr/>
              <a:t>80</a:t>
            </a:fld>
            <a:endParaRPr lang="en-US">
              <a:latin typeface="Arial" pitchFamily="-101" charset="0"/>
              <a:ea typeface="ＭＳ Ｐゴシック" pitchFamily="-101" charset="-128"/>
              <a:cs typeface="ＭＳ Ｐゴシック" pitchFamily="-101" charset="-128"/>
            </a:endParaRPr>
          </a:p>
        </p:txBody>
      </p:sp>
      <p:sp>
        <p:nvSpPr>
          <p:cNvPr id="251907" name="Rectangle 2"/>
          <p:cNvSpPr>
            <a:spLocks noGrp="1" noRot="1" noChangeAspect="1" noChangeArrowheads="1"/>
          </p:cNvSpPr>
          <p:nvPr>
            <p:ph type="sldImg"/>
          </p:nvPr>
        </p:nvSpPr>
        <p:spPr>
          <a:solidFill>
            <a:srgbClr val="FFFFFF"/>
          </a:solidFill>
          <a:ln/>
        </p:spPr>
      </p:sp>
      <p:sp>
        <p:nvSpPr>
          <p:cNvPr id="25190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251909"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251910"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A0765755-4822-1F4A-9B40-BD54309C6368}" type="slidenum">
              <a:rPr lang="en-US">
                <a:latin typeface="Arial" pitchFamily="-101" charset="0"/>
                <a:ea typeface="ＭＳ Ｐゴシック" pitchFamily="-101" charset="-128"/>
                <a:cs typeface="ＭＳ Ｐゴシック" pitchFamily="-101" charset="-128"/>
              </a:rPr>
              <a:pPr/>
              <a:t>81</a:t>
            </a:fld>
            <a:endParaRPr lang="en-US">
              <a:latin typeface="Arial" pitchFamily="-101" charset="0"/>
              <a:ea typeface="ＭＳ Ｐゴシック" pitchFamily="-101" charset="-128"/>
              <a:cs typeface="ＭＳ Ｐゴシック" pitchFamily="-101" charset="-128"/>
            </a:endParaRPr>
          </a:p>
        </p:txBody>
      </p:sp>
      <p:sp>
        <p:nvSpPr>
          <p:cNvPr id="253955" name="Rectangle 2"/>
          <p:cNvSpPr>
            <a:spLocks noGrp="1" noRot="1" noChangeAspect="1" noChangeArrowheads="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a:pPr/>
              <a:t>27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C7BF0CFA-D1DC-0F46-9AF1-545D395930F4}" type="slidenum">
              <a:rPr lang="en-US">
                <a:latin typeface="Arial" pitchFamily="-84" charset="0"/>
                <a:ea typeface="ＭＳ Ｐゴシック" pitchFamily="-84" charset="-128"/>
                <a:cs typeface="ＭＳ Ｐゴシック" pitchFamily="-84" charset="-128"/>
              </a:rPr>
              <a:pPr/>
              <a:t>28</a:t>
            </a:fld>
            <a:endParaRPr lang="en-US">
              <a:latin typeface="Arial" pitchFamily="-84" charset="0"/>
              <a:ea typeface="ＭＳ Ｐゴシック" pitchFamily="-84" charset="-128"/>
              <a:cs typeface="ＭＳ Ｐゴシック" pitchFamily="-84" charset="-128"/>
            </a:endParaRPr>
          </a:p>
        </p:txBody>
      </p:sp>
      <p:sp>
        <p:nvSpPr>
          <p:cNvPr id="147459" name="Rectangle 1026"/>
          <p:cNvSpPr>
            <a:spLocks noGrp="1" noRot="1" noChangeAspect="1" noChangeArrowheads="1"/>
          </p:cNvSpPr>
          <p:nvPr>
            <p:ph type="sldImg"/>
          </p:nvPr>
        </p:nvSpPr>
        <p:spPr>
          <a:solidFill>
            <a:srgbClr val="FFFFFF"/>
          </a:solidFill>
          <a:ln/>
        </p:spPr>
      </p:sp>
      <p:sp>
        <p:nvSpPr>
          <p:cNvPr id="147460" name="Rectangle 1027"/>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
        <p:nvSpPr>
          <p:cNvPr id="147461" name="Footer Placeholder 5"/>
          <p:cNvSpPr>
            <a:spLocks noGrp="1"/>
          </p:cNvSpPr>
          <p:nvPr>
            <p:ph type="ftr" sz="quarter" idx="4"/>
          </p:nvPr>
        </p:nvSpPr>
        <p:spPr>
          <a:noFill/>
        </p:spPr>
        <p:txBody>
          <a:bodyPr/>
          <a:lstStyle/>
          <a:p>
            <a:r>
              <a:rPr lang="en-US">
                <a:latin typeface="Arial" pitchFamily="-84" charset="0"/>
                <a:ea typeface="ＭＳ Ｐゴシック" pitchFamily="-84" charset="-128"/>
                <a:cs typeface="ＭＳ Ｐゴシック" pitchFamily="-84" charset="-128"/>
              </a:rPr>
              <a:t>L. Terrill</a:t>
            </a:r>
          </a:p>
        </p:txBody>
      </p:sp>
      <p:sp>
        <p:nvSpPr>
          <p:cNvPr id="147462" name="Header Placeholder 7"/>
          <p:cNvSpPr>
            <a:spLocks noGrp="1"/>
          </p:cNvSpPr>
          <p:nvPr>
            <p:ph type="hdr" sz="quarter"/>
          </p:nvPr>
        </p:nvSpPr>
        <p:spPr>
          <a:noFill/>
        </p:spPr>
        <p:txBody>
          <a:bodyPr/>
          <a:lstStyle/>
          <a:p>
            <a:r>
              <a:rPr lang="en-US">
                <a:latin typeface="Arial" pitchFamily="-84" charset="0"/>
                <a:ea typeface="ＭＳ Ｐゴシック" pitchFamily="-84" charset="-128"/>
                <a:cs typeface="ＭＳ Ｐゴシック" pitchFamily="-84" charset="-128"/>
              </a:rPr>
              <a:t>Curriculum Design</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6F06C664-3BE9-4D4F-9493-91479190DAF9}" type="slidenum">
              <a:rPr lang="en-US">
                <a:latin typeface="Arial" pitchFamily="-84" charset="0"/>
                <a:ea typeface="ＭＳ Ｐゴシック" pitchFamily="-84" charset="-128"/>
                <a:cs typeface="ＭＳ Ｐゴシック" pitchFamily="-84" charset="-128"/>
              </a:rPr>
              <a:pPr/>
              <a:t>29</a:t>
            </a:fld>
            <a:endParaRPr lang="en-US">
              <a:latin typeface="Arial" pitchFamily="-84" charset="0"/>
              <a:ea typeface="ＭＳ Ｐゴシック" pitchFamily="-84" charset="-128"/>
              <a:cs typeface="ＭＳ Ｐゴシック" pitchFamily="-84" charset="-128"/>
            </a:endParaRPr>
          </a:p>
        </p:txBody>
      </p:sp>
      <p:sp>
        <p:nvSpPr>
          <p:cNvPr id="149507" name="Rectangle 1026"/>
          <p:cNvSpPr>
            <a:spLocks noGrp="1" noRot="1" noChangeAspect="1" noChangeArrowheads="1"/>
          </p:cNvSpPr>
          <p:nvPr>
            <p:ph type="sldImg"/>
          </p:nvPr>
        </p:nvSpPr>
        <p:spPr>
          <a:solidFill>
            <a:srgbClr val="FFFFFF"/>
          </a:solidFill>
          <a:ln/>
        </p:spPr>
      </p:sp>
      <p:sp>
        <p:nvSpPr>
          <p:cNvPr id="149508" name="Rectangle 1027"/>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
        <p:nvSpPr>
          <p:cNvPr id="149509" name="Footer Placeholder 5"/>
          <p:cNvSpPr>
            <a:spLocks noGrp="1"/>
          </p:cNvSpPr>
          <p:nvPr>
            <p:ph type="ftr" sz="quarter" idx="4"/>
          </p:nvPr>
        </p:nvSpPr>
        <p:spPr>
          <a:noFill/>
        </p:spPr>
        <p:txBody>
          <a:bodyPr/>
          <a:lstStyle/>
          <a:p>
            <a:r>
              <a:rPr lang="en-US">
                <a:latin typeface="Arial" pitchFamily="-84" charset="0"/>
                <a:ea typeface="ＭＳ Ｐゴシック" pitchFamily="-84" charset="-128"/>
                <a:cs typeface="ＭＳ Ｐゴシック" pitchFamily="-84" charset="-128"/>
              </a:rPr>
              <a:t>L. Terrill</a:t>
            </a:r>
          </a:p>
        </p:txBody>
      </p:sp>
      <p:sp>
        <p:nvSpPr>
          <p:cNvPr id="149510" name="Header Placeholder 7"/>
          <p:cNvSpPr>
            <a:spLocks noGrp="1"/>
          </p:cNvSpPr>
          <p:nvPr>
            <p:ph type="hdr" sz="quarter"/>
          </p:nvPr>
        </p:nvSpPr>
        <p:spPr>
          <a:noFill/>
        </p:spPr>
        <p:txBody>
          <a:bodyPr/>
          <a:lstStyle/>
          <a:p>
            <a:r>
              <a:rPr lang="en-US">
                <a:latin typeface="Arial" pitchFamily="-84" charset="0"/>
                <a:ea typeface="ＭＳ Ｐゴシック" pitchFamily="-84" charset="-128"/>
                <a:cs typeface="ＭＳ Ｐゴシック" pitchFamily="-84" charset="-128"/>
              </a:rPr>
              <a:t>Curriculum Design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7156A899-D49A-6B49-B082-EBE4E331F29E}" type="slidenum">
              <a:rPr lang="en-US">
                <a:latin typeface="Arial" pitchFamily="-84" charset="0"/>
                <a:ea typeface="ＭＳ Ｐゴシック" pitchFamily="-84" charset="-128"/>
                <a:cs typeface="ＭＳ Ｐゴシック" pitchFamily="-84" charset="-128"/>
              </a:rPr>
              <a:pPr/>
              <a:t>30</a:t>
            </a:fld>
            <a:endParaRPr lang="en-US">
              <a:latin typeface="Arial" pitchFamily="-84" charset="0"/>
              <a:ea typeface="ＭＳ Ｐゴシック" pitchFamily="-84" charset="-128"/>
              <a:cs typeface="ＭＳ Ｐゴシック" pitchFamily="-84" charset="-128"/>
            </a:endParaRPr>
          </a:p>
        </p:txBody>
      </p:sp>
      <p:sp>
        <p:nvSpPr>
          <p:cNvPr id="113667" name="Rectangle 2"/>
          <p:cNvSpPr>
            <a:spLocks noGrp="1" noRot="1" noChangeAspect="1" noChangeArrowheads="1"/>
          </p:cNvSpPr>
          <p:nvPr>
            <p:ph type="sldImg"/>
          </p:nvPr>
        </p:nvSpPr>
        <p:spPr>
          <a:solidFill>
            <a:srgbClr val="FFFFFF"/>
          </a:solidFill>
          <a:ln/>
        </p:spPr>
      </p:sp>
      <p:sp>
        <p:nvSpPr>
          <p:cNvPr id="11366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a:p>
            <a:r>
              <a:rPr lang="en-US" sz="2400">
                <a:latin typeface="Arial" pitchFamily="-84" charset="0"/>
                <a:ea typeface="ＭＳ Ｐゴシック" pitchFamily="-84" charset="-128"/>
                <a:cs typeface="ＭＳ Ｐゴシック" pitchFamily="-84" charset="-128"/>
              </a:rPr>
              <a:t>Stole this concept slide from Helena Curtain who did a keynote at STARTALK last weekend. </a:t>
            </a:r>
          </a:p>
          <a:p>
            <a:endParaRPr lang="en-US" sz="2400">
              <a:latin typeface="Arial" pitchFamily="-84" charset="0"/>
              <a:ea typeface="ＭＳ Ｐゴシック" pitchFamily="-84" charset="-128"/>
              <a:cs typeface="ＭＳ Ｐゴシック" pitchFamily="-84" charset="-128"/>
            </a:endParaRPr>
          </a:p>
          <a:p>
            <a:r>
              <a:rPr lang="en-US" sz="2400">
                <a:latin typeface="Arial" pitchFamily="-84" charset="0"/>
                <a:ea typeface="ＭＳ Ｐゴシック" pitchFamily="-84" charset="-128"/>
                <a:cs typeface="ＭＳ Ｐゴシック" pitchFamily="-84" charset="-128"/>
              </a:rPr>
              <a:t>Intrinsically interesting, cognitively engaging  culturally connected</a:t>
            </a:r>
          </a:p>
          <a:p>
            <a:endParaRPr lang="en-US" sz="2400">
              <a:latin typeface="Arial" pitchFamily="-84" charset="0"/>
              <a:ea typeface="ＭＳ Ｐゴシック" pitchFamily="-84" charset="-128"/>
              <a:cs typeface="ＭＳ Ｐゴシック" pitchFamily="-8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23DCB940-8E85-F042-A10D-581F8AEF8F39}" type="slidenum">
              <a:rPr lang="en-US">
                <a:latin typeface="Arial" pitchFamily="-112" charset="0"/>
                <a:ea typeface="ＭＳ Ｐゴシック" pitchFamily="-112" charset="-128"/>
                <a:cs typeface="ＭＳ Ｐゴシック" pitchFamily="-112" charset="-128"/>
              </a:rPr>
              <a:pPr/>
              <a:t>37</a:t>
            </a:fld>
            <a:endParaRPr lang="en-US">
              <a:latin typeface="Arial" pitchFamily="-112" charset="0"/>
              <a:ea typeface="ＭＳ Ｐゴシック" pitchFamily="-112" charset="-128"/>
              <a:cs typeface="ＭＳ Ｐゴシック" pitchFamily="-112" charset="-128"/>
            </a:endParaRPr>
          </a:p>
        </p:txBody>
      </p:sp>
      <p:sp>
        <p:nvSpPr>
          <p:cNvPr id="122883" name="Rectangle 2"/>
          <p:cNvSpPr>
            <a:spLocks noGrp="1" noRot="1" noChangeAspect="1" noChangeArrowheads="1"/>
          </p:cNvSpPr>
          <p:nvPr>
            <p:ph type="sldImg"/>
          </p:nvPr>
        </p:nvSpPr>
        <p:spPr>
          <a:solidFill>
            <a:srgbClr val="FFFFFF"/>
          </a:solidFill>
          <a:ln/>
        </p:spPr>
      </p:sp>
      <p:sp>
        <p:nvSpPr>
          <p:cNvPr id="12288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D9D4E19F-4370-D042-98B0-BD7A4EADEEA1}" type="slidenum">
              <a:rPr lang="en-US">
                <a:latin typeface="Arial" pitchFamily="-112" charset="0"/>
                <a:ea typeface="ＭＳ Ｐゴシック" pitchFamily="-112" charset="-128"/>
                <a:cs typeface="ＭＳ Ｐゴシック" pitchFamily="-112" charset="-128"/>
              </a:rPr>
              <a:pPr/>
              <a:t>38</a:t>
            </a:fld>
            <a:endParaRPr lang="en-US">
              <a:latin typeface="Arial" pitchFamily="-112" charset="0"/>
              <a:ea typeface="ＭＳ Ｐゴシック" pitchFamily="-112" charset="-128"/>
              <a:cs typeface="ＭＳ Ｐゴシック" pitchFamily="-112" charset="-128"/>
            </a:endParaRPr>
          </a:p>
        </p:txBody>
      </p:sp>
      <p:sp>
        <p:nvSpPr>
          <p:cNvPr id="124931" name="Rectangle 2"/>
          <p:cNvSpPr>
            <a:spLocks noGrp="1" noRot="1" noChangeAspect="1" noChangeArrowheads="1"/>
          </p:cNvSpPr>
          <p:nvPr>
            <p:ph type="sldImg"/>
          </p:nvPr>
        </p:nvSpPr>
        <p:spPr>
          <a:solidFill>
            <a:srgbClr val="FFFFFF"/>
          </a:solidFill>
          <a:ln/>
        </p:spPr>
      </p:sp>
      <p:sp>
        <p:nvSpPr>
          <p:cNvPr id="12493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7AF2FCE-62A6-A346-B828-27E6D9369346}" type="datetime1">
              <a:rPr lang="en-US"/>
              <a:pPr/>
              <a:t>8/18/14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 HEB 2014</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A09C402-0ABC-3D4B-8BEF-C972EDA0AACD}"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248725D-4FB3-F14D-954B-F356EA66B83A}" type="datetime1">
              <a:rPr lang="en-US"/>
              <a:pPr/>
              <a:t>8/18/14</a:t>
            </a:fld>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 HEB 2014</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fld id="{3FA3063D-8C03-1A4D-B08A-173DF05EB560}" type="datetime1">
              <a:rPr lang="en-US"/>
              <a:pPr>
                <a:defRPr/>
              </a:pPr>
              <a:t>8/18/14</a:t>
            </a:fld>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 HEB 2014</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A770903E-EC18-7848-A9E8-CCFB0EE9823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80ACA36-CDE6-0643-84AA-9D4199EF3984}"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171B548B-0174-174B-96A1-981CB0126118}" type="datetime1">
              <a:rPr lang="en-US"/>
              <a:pPr/>
              <a:t>8/18/14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 HEB 2014</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DC9061EE-A40A-9A45-8736-131E714E0E2C}" type="datetime1">
              <a:rPr lang="en-US"/>
              <a:pPr/>
              <a:t>8/18/14</a:t>
            </a:fld>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 HEB 2014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49A9CCB2-2124-B54D-8A91-3B6895436D12}" type="datetime1">
              <a:rPr lang="en-US"/>
              <a:pPr/>
              <a:t>8/18/14</a:t>
            </a:fld>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 HEB 2014</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EA4DB16-0422-F344-9F2F-A0C8CB042229}" type="datetime1">
              <a:rPr lang="en-US"/>
              <a:pPr/>
              <a:t>8/18/14</a:t>
            </a:fld>
            <a:endParaRPr lang="en-US"/>
          </a:p>
        </p:txBody>
      </p:sp>
      <p:sp>
        <p:nvSpPr>
          <p:cNvPr id="4" name="Footer Placeholder 3"/>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803C41-CDD1-7046-8D80-6083AB5632C4}" type="datetime1">
              <a:rPr lang="en-US"/>
              <a:pPr/>
              <a:t>8/18/14</a:t>
            </a:fld>
            <a:endParaRPr lang="en-US"/>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05395ADC-0C8A-3444-B25B-4120AF556F27}" type="datetime1">
              <a:rPr lang="en-US"/>
              <a:pPr/>
              <a:t>8/18/14</a:t>
            </a:fld>
            <a:endParaRPr lang="en-US"/>
          </a:p>
        </p:txBody>
      </p:sp>
      <p:sp>
        <p:nvSpPr>
          <p:cNvPr id="6" name="Footer Placeholder 5"/>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97E426C-146A-5243-9DDC-BAEFC45263C1}" type="datetime1">
              <a:rPr lang="en-US"/>
              <a:pPr/>
              <a:t>8/18/14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 HEB 2014</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0D69BA4-8D12-3940-A6A8-5B5D322EB82A}" type="datetime1">
              <a:rPr lang="en-US"/>
              <a:pPr/>
              <a:t>8/18/14</a:t>
            </a:fld>
            <a:endParaRPr lang="en-US" sz="1400" dirty="0">
              <a:solidFill>
                <a:schemeClr val="tx2"/>
              </a:solidFill>
            </a:endParaRPr>
          </a:p>
        </p:txBody>
      </p:sp>
      <p:sp>
        <p:nvSpPr>
          <p:cNvPr id="3" name="Footer Placeholder 2"/>
          <p:cNvSpPr>
            <a:spLocks noGrp="1"/>
          </p:cNvSpPr>
          <p:nvPr>
            <p:ph type="ftr" sz="quarter" idx="3"/>
          </p:nvPr>
        </p:nvSpPr>
        <p:spPr>
          <a:xfrm>
            <a:off x="89515" y="6481841"/>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 HEB 2014</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5" Type="http://schemas.openxmlformats.org/officeDocument/2006/relationships/image" Target="../media/image12.jpeg"/><Relationship Id="rId6" Type="http://schemas.openxmlformats.org/officeDocument/2006/relationships/image" Target="../media/image13.jpeg"/><Relationship Id="rId7" Type="http://schemas.openxmlformats.org/officeDocument/2006/relationships/image" Target="../media/image14.jpeg"/><Relationship Id="rId8" Type="http://schemas.openxmlformats.org/officeDocument/2006/relationships/image" Target="../media/image15.jpeg"/><Relationship Id="rId1" Type="http://schemas.openxmlformats.org/officeDocument/2006/relationships/slideLayout" Target="../slideLayouts/slideLayout6.xml"/><Relationship Id="rId2"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png"/><Relationship Id="rId5" Type="http://schemas.openxmlformats.org/officeDocument/2006/relationships/image" Target="../media/image25.png"/><Relationship Id="rId6"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3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3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png"/><Relationship Id="rId8" Type="http://schemas.openxmlformats.org/officeDocument/2006/relationships/image" Target="../media/image39.jpeg"/><Relationship Id="rId1" Type="http://schemas.openxmlformats.org/officeDocument/2006/relationships/slideLayout" Target="../slideLayouts/slideLayout6.xml"/><Relationship Id="rId2" Type="http://schemas.openxmlformats.org/officeDocument/2006/relationships/image" Target="../media/image3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4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image" Target="../media/image40.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4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4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jpeg"/><Relationship Id="rId3" Type="http://schemas.openxmlformats.org/officeDocument/2006/relationships/image" Target="../media/image6.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40.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40.jpeg"/></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6" Type="http://schemas.openxmlformats.org/officeDocument/2006/relationships/image" Target="../media/image44.jpeg"/><Relationship Id="rId7" Type="http://schemas.openxmlformats.org/officeDocument/2006/relationships/image" Target="../media/image45.jpeg"/><Relationship Id="rId8" Type="http://schemas.openxmlformats.org/officeDocument/2006/relationships/image" Target="../media/image46.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40.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9.jpe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8.xml"/></Relationships>
</file>

<file path=ppt/slides/_rels/slide61.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jpeg"/><Relationship Id="rId5" Type="http://schemas.openxmlformats.org/officeDocument/2006/relationships/image" Target="../media/image55.jpeg"/><Relationship Id="rId6" Type="http://schemas.openxmlformats.org/officeDocument/2006/relationships/image" Target="../media/image56.jpeg"/><Relationship Id="rId1" Type="http://schemas.openxmlformats.org/officeDocument/2006/relationships/slideLayout" Target="../slideLayouts/slideLayout2.xml"/><Relationship Id="rId2" Type="http://schemas.openxmlformats.org/officeDocument/2006/relationships/image" Target="../media/image52.jpe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57.jpe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1.xml"/><Relationship Id="rId3" Type="http://schemas.openxmlformats.org/officeDocument/2006/relationships/image" Target="../media/image5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59.jpeg"/></Relationships>
</file>

<file path=ppt/slides/_rels/slide68.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26.jpe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69.xml.rels><?xml version="1.0" encoding="UTF-8" standalone="yes"?>
<Relationships xmlns="http://schemas.openxmlformats.org/package/2006/relationships"><Relationship Id="rId3" Type="http://schemas.openxmlformats.org/officeDocument/2006/relationships/image" Target="../media/image60.jpeg"/><Relationship Id="rId4" Type="http://schemas.openxmlformats.org/officeDocument/2006/relationships/image" Target="../media/image26.jpeg"/><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61.pdf"/><Relationship Id="rId4" Type="http://schemas.openxmlformats.org/officeDocument/2006/relationships/image" Target="../media/image62.png"/><Relationship Id="rId5" Type="http://schemas.openxmlformats.org/officeDocument/2006/relationships/image" Target="../media/image62.pdf"/><Relationship Id="rId6" Type="http://schemas.openxmlformats.org/officeDocument/2006/relationships/image" Target="../media/image64.png"/><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71.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2.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3.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4.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5.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6.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7.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8.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3.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6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70.jpeg"/></Relationships>
</file>

<file path=ppt/slides/_rels/slide82.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72.jpeg"/><Relationship Id="rId1" Type="http://schemas.openxmlformats.org/officeDocument/2006/relationships/slideLayout" Target="../slideLayouts/slideLayout7.xml"/><Relationship Id="rId2" Type="http://schemas.openxmlformats.org/officeDocument/2006/relationships/hyperlink" Target="mailto:lterrill@gmail.com"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62200" y="6037079"/>
            <a:ext cx="6705600" cy="685800"/>
          </a:xfrm>
        </p:spPr>
        <p:txBody>
          <a:bodyPr>
            <a:normAutofit fontScale="77500" lnSpcReduction="20000"/>
          </a:bodyPr>
          <a:lstStyle/>
          <a:p>
            <a:r>
              <a:rPr lang="en-US"/>
              <a:t>Effective Lesson Design: </a:t>
            </a:r>
          </a:p>
          <a:p>
            <a:r>
              <a:rPr lang="en-US"/>
              <a:t>Making Every Minute Count</a:t>
            </a:r>
          </a:p>
        </p:txBody>
      </p:sp>
      <p:pic>
        <p:nvPicPr>
          <p:cNvPr id="4" name="Content Placeholder 3"/>
          <p:cNvPicPr>
            <a:picLocks/>
          </p:cNvPicPr>
          <p:nvPr/>
        </p:nvPicPr>
        <p:blipFill rotWithShape="1">
          <a:blip r:embed="rId2"/>
          <a:srcRect t="4171" r="4657" b="9532"/>
          <a:stretch/>
        </p:blipFill>
        <p:spPr>
          <a:xfrm>
            <a:off x="1827250" y="237075"/>
            <a:ext cx="5614416" cy="5449824"/>
          </a:xfrm>
          <a:prstGeom prst="rect">
            <a:avLst/>
          </a:prstGeom>
          <a:effectLst>
            <a:outerShdw blurRad="50800" dir="14400000">
              <a:srgbClr val="000000">
                <a:alpha val="40000"/>
              </a:srgbClr>
            </a:outerShdw>
          </a:effectLst>
        </p:spPr>
      </p:pic>
      <p:sp>
        <p:nvSpPr>
          <p:cNvPr id="5" name="TextBox 4"/>
          <p:cNvSpPr txBox="1"/>
          <p:nvPr/>
        </p:nvSpPr>
        <p:spPr>
          <a:xfrm>
            <a:off x="116625" y="6142072"/>
            <a:ext cx="1415772" cy="553998"/>
          </a:xfrm>
          <a:prstGeom prst="rect">
            <a:avLst/>
          </a:prstGeom>
          <a:noFill/>
        </p:spPr>
        <p:txBody>
          <a:bodyPr wrap="none" rtlCol="0">
            <a:spAutoFit/>
          </a:bodyPr>
          <a:lstStyle/>
          <a:p>
            <a:r>
              <a:rPr lang="en-US">
                <a:solidFill>
                  <a:schemeClr val="bg1"/>
                </a:solidFill>
              </a:rPr>
              <a:t>Laura Terrill</a:t>
            </a:r>
          </a:p>
          <a:p>
            <a:r>
              <a:rPr lang="en-US" sz="1200">
                <a:solidFill>
                  <a:schemeClr val="bg1"/>
                </a:solidFill>
              </a:rPr>
              <a:t>August 2014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72036" y="-39501"/>
            <a:ext cx="7928999" cy="970450"/>
          </a:xfrm>
        </p:spPr>
        <p:txBody>
          <a:bodyPr>
            <a:normAutofit/>
          </a:bodyPr>
          <a:lstStyle/>
          <a:p>
            <a:r>
              <a:rPr lang="en-US" sz="3600"/>
              <a:t>Interpersonal Proficiency – Novice Level</a:t>
            </a:r>
          </a:p>
        </p:txBody>
      </p:sp>
      <p:sp>
        <p:nvSpPr>
          <p:cNvPr id="4" name="Footer Placeholder 3"/>
          <p:cNvSpPr>
            <a:spLocks noGrp="1"/>
          </p:cNvSpPr>
          <p:nvPr>
            <p:ph type="ftr" sz="quarter" idx="11"/>
          </p:nvPr>
        </p:nvSpPr>
        <p:spPr/>
        <p:txBody>
          <a:bodyPr/>
          <a:lstStyle/>
          <a:p>
            <a:r>
              <a:rPr lang="en-US" smtClean="0"/>
              <a:t>Laura Terrill, HEB 2014</a:t>
            </a:r>
            <a:endParaRPr lang="en-US" dirty="0"/>
          </a:p>
        </p:txBody>
      </p:sp>
      <p:sp>
        <p:nvSpPr>
          <p:cNvPr id="6" name="Rectangle 5"/>
          <p:cNvSpPr/>
          <p:nvPr/>
        </p:nvSpPr>
        <p:spPr>
          <a:xfrm>
            <a:off x="488925" y="731053"/>
            <a:ext cx="8570410" cy="400110"/>
          </a:xfrm>
          <a:prstGeom prst="rect">
            <a:avLst/>
          </a:prstGeom>
        </p:spPr>
        <p:txBody>
          <a:bodyPr wrap="square">
            <a:spAutoFit/>
          </a:bodyPr>
          <a:lstStyle/>
          <a:p>
            <a:r>
              <a:rPr lang="en-US" sz="2000">
                <a:solidFill>
                  <a:srgbClr val="1F497D"/>
                </a:solidFill>
              </a:rPr>
              <a:t>Taken from: </a:t>
            </a:r>
            <a:r>
              <a:rPr lang="en-US" sz="2000">
                <a:solidFill>
                  <a:srgbClr val="1F497D"/>
                </a:solidFill>
                <a:sym typeface="Symbol"/>
              </a:rPr>
              <a:t></a:t>
            </a:r>
            <a:r>
              <a:rPr lang="en-US" sz="2000">
                <a:solidFill>
                  <a:srgbClr val="1F497D"/>
                </a:solidFill>
              </a:rPr>
              <a:t>2013 Implementing Integrated Performance Assessment </a:t>
            </a:r>
          </a:p>
        </p:txBody>
      </p:sp>
      <p:graphicFrame>
        <p:nvGraphicFramePr>
          <p:cNvPr id="7" name="Table 6"/>
          <p:cNvGraphicFramePr>
            <a:graphicFrameLocks noGrp="1"/>
          </p:cNvGraphicFramePr>
          <p:nvPr/>
        </p:nvGraphicFramePr>
        <p:xfrm>
          <a:off x="349601" y="1575163"/>
          <a:ext cx="8476931" cy="4846319"/>
        </p:xfrm>
        <a:graphic>
          <a:graphicData uri="http://schemas.openxmlformats.org/drawingml/2006/table">
            <a:tbl>
              <a:tblPr firstRow="1" bandRow="1">
                <a:tableStyleId>{5C22544A-7EE6-4342-B048-85BDC9FD1C3A}</a:tableStyleId>
              </a:tblPr>
              <a:tblGrid>
                <a:gridCol w="1695386"/>
                <a:gridCol w="1805517"/>
                <a:gridCol w="1673817"/>
                <a:gridCol w="1673817"/>
                <a:gridCol w="1628394"/>
              </a:tblGrid>
              <a:tr h="449650">
                <a:tc rowSpan="2">
                  <a:txBody>
                    <a:bodyPr/>
                    <a:lstStyle/>
                    <a:p>
                      <a:pPr algn="ctr"/>
                      <a:endParaRPr lang="en-US" b="1">
                        <a:solidFill>
                          <a:schemeClr val="bg1"/>
                        </a:solidFill>
                      </a:endParaRPr>
                    </a:p>
                  </a:txBody>
                  <a:tcPr marL="68580" marR="68580" anchor="ctr"/>
                </a:tc>
                <a:tc rowSpan="2">
                  <a:txBody>
                    <a:bodyPr/>
                    <a:lstStyle/>
                    <a:p>
                      <a:pPr algn="ctr"/>
                      <a:r>
                        <a:rPr lang="en-US" b="1">
                          <a:solidFill>
                            <a:schemeClr val="bg1"/>
                          </a:solidFill>
                        </a:rPr>
                        <a:t>Exceeds</a:t>
                      </a:r>
                    </a:p>
                    <a:p>
                      <a:pPr algn="ctr"/>
                      <a:r>
                        <a:rPr lang="en-US" b="1">
                          <a:solidFill>
                            <a:schemeClr val="bg1"/>
                          </a:solidFill>
                        </a:rPr>
                        <a:t>Expectations</a:t>
                      </a:r>
                    </a:p>
                  </a:txBody>
                  <a:tcPr marL="68580" marR="68580" anchor="ctr"/>
                </a:tc>
                <a:tc gridSpan="2">
                  <a:txBody>
                    <a:bodyPr/>
                    <a:lstStyle/>
                    <a:p>
                      <a:pPr algn="ctr"/>
                      <a:r>
                        <a:rPr lang="en-US" b="1">
                          <a:solidFill>
                            <a:schemeClr val="bg1"/>
                          </a:solidFill>
                        </a:rPr>
                        <a:t>Meets Expectations</a:t>
                      </a:r>
                    </a:p>
                  </a:txBody>
                  <a:tcPr marL="68580" marR="68580" anchor="ctr"/>
                </a:tc>
                <a:tc hMerge="1">
                  <a:txBody>
                    <a:bodyPr/>
                    <a:lstStyle/>
                    <a:p>
                      <a:pPr algn="ctr"/>
                      <a:endParaRPr lang="en-US"/>
                    </a:p>
                  </a:txBody>
                  <a:tcPr anchor="ctr"/>
                </a:tc>
                <a:tc rowSpan="2">
                  <a:txBody>
                    <a:bodyPr/>
                    <a:lstStyle/>
                    <a:p>
                      <a:pPr algn="ctr"/>
                      <a:r>
                        <a:rPr lang="en-US" b="1">
                          <a:solidFill>
                            <a:schemeClr val="bg1"/>
                          </a:solidFill>
                        </a:rPr>
                        <a:t>Does Not Meet Expectations</a:t>
                      </a:r>
                    </a:p>
                  </a:txBody>
                  <a:tcPr marL="68580" marR="68580" anchor="ctr"/>
                </a:tc>
              </a:tr>
              <a:tr h="449650">
                <a:tc vMerge="1">
                  <a:txBody>
                    <a:bodyPr/>
                    <a:lstStyle/>
                    <a:p>
                      <a:endParaRPr lang="en-US"/>
                    </a:p>
                  </a:txBody>
                  <a:tcPr/>
                </a:tc>
                <a:tc vMerge="1">
                  <a:txBody>
                    <a:bodyPr/>
                    <a:lstStyle/>
                    <a:p>
                      <a:endParaRPr lang="en-US"/>
                    </a:p>
                  </a:txBody>
                  <a:tcPr/>
                </a:tc>
                <a:tc>
                  <a:txBody>
                    <a:bodyPr/>
                    <a:lstStyle/>
                    <a:p>
                      <a:pPr algn="ctr"/>
                      <a:r>
                        <a:rPr lang="en-US" b="1">
                          <a:solidFill>
                            <a:schemeClr val="bg1"/>
                          </a:solidFill>
                        </a:rPr>
                        <a:t>Strong</a:t>
                      </a:r>
                    </a:p>
                  </a:txBody>
                  <a:tcPr marL="68580" marR="68580" anchor="ctr">
                    <a:solidFill>
                      <a:schemeClr val="accent1"/>
                    </a:solidFill>
                  </a:tcPr>
                </a:tc>
                <a:tc>
                  <a:txBody>
                    <a:bodyPr/>
                    <a:lstStyle/>
                    <a:p>
                      <a:pPr algn="ctr"/>
                      <a:r>
                        <a:rPr lang="en-US" b="1">
                          <a:solidFill>
                            <a:schemeClr val="bg1"/>
                          </a:solidFill>
                        </a:rPr>
                        <a:t>Minimal</a:t>
                      </a:r>
                    </a:p>
                  </a:txBody>
                  <a:tcPr marL="68580" marR="68580" anchor="ctr">
                    <a:solidFill>
                      <a:schemeClr val="accent1"/>
                    </a:solidFill>
                  </a:tcPr>
                </a:tc>
                <a:tc vMerge="1">
                  <a:txBody>
                    <a:bodyPr/>
                    <a:lstStyle/>
                    <a:p>
                      <a:endParaRPr lang="en-US"/>
                    </a:p>
                  </a:txBody>
                  <a:tcPr/>
                </a:tc>
              </a:tr>
              <a:tr h="3515222">
                <a:tc>
                  <a:txBody>
                    <a:bodyPr/>
                    <a:lstStyle/>
                    <a:p>
                      <a:pPr algn="l"/>
                      <a:r>
                        <a:rPr lang="en-US" sz="2000" b="1"/>
                        <a:t>Language Function</a:t>
                      </a:r>
                    </a:p>
                    <a:p>
                      <a:pPr algn="l"/>
                      <a:endParaRPr lang="en-US" sz="1400" b="1"/>
                    </a:p>
                    <a:p>
                      <a:pPr algn="l"/>
                      <a:r>
                        <a:rPr lang="en-US" sz="1400" i="1"/>
                        <a:t>Language</a:t>
                      </a:r>
                      <a:r>
                        <a:rPr lang="en-US" sz="1400" i="1" baseline="0"/>
                        <a:t> tasks the speaker is able to handle in a consistent, comfortable, sustained, and spontaneous manner. </a:t>
                      </a:r>
                      <a:endParaRPr lang="en-US" sz="1400" i="1"/>
                    </a:p>
                  </a:txBody>
                  <a:tcPr marL="68580" marR="68580"/>
                </a:tc>
                <a:tc>
                  <a:txBody>
                    <a:bodyPr/>
                    <a:lstStyle/>
                    <a:p>
                      <a:pPr algn="l"/>
                      <a:r>
                        <a:rPr lang="en-US" sz="1400"/>
                        <a:t>Creates with language by combining and recombining known</a:t>
                      </a:r>
                      <a:r>
                        <a:rPr lang="en-US" sz="1400" baseline="0"/>
                        <a:t> elements; is able to express personal meaning in a basic way. Handles successfully a number of uncomplicated communicative tasks in straightforward social situations, primarily in concrete exchanges and topics necessary for survival in target-language cultures. </a:t>
                      </a:r>
                      <a:endParaRPr lang="en-US" sz="1400"/>
                    </a:p>
                  </a:txBody>
                  <a:tcPr marL="68580" marR="68580"/>
                </a:tc>
                <a:tc>
                  <a:txBody>
                    <a:bodyPr/>
                    <a:lstStyle/>
                    <a:p>
                      <a:pPr algn="l"/>
                      <a:r>
                        <a:rPr lang="en-US" sz="1400"/>
                        <a:t>Uses mostly memorized language with some attempts</a:t>
                      </a:r>
                      <a:r>
                        <a:rPr lang="en-US" sz="1400" baseline="0"/>
                        <a:t> to create. Handles a limited number of uncomplicated tasks involving topics related to basic personal information and some activities, preferences, and immediate needs. </a:t>
                      </a:r>
                      <a:endParaRPr lang="en-US" sz="1400"/>
                    </a:p>
                  </a:txBody>
                  <a:tcPr marL="68580" marR="68580"/>
                </a:tc>
                <a:tc>
                  <a:txBody>
                    <a:bodyPr/>
                    <a:lstStyle/>
                    <a:p>
                      <a:pPr algn="l"/>
                      <a:r>
                        <a:rPr lang="en-US" sz="1400"/>
                        <a:t>Uses memorized language only, familiar language. </a:t>
                      </a:r>
                    </a:p>
                  </a:txBody>
                  <a:tcPr marL="68580" marR="68580"/>
                </a:tc>
                <a:tc>
                  <a:txBody>
                    <a:bodyPr/>
                    <a:lstStyle/>
                    <a:p>
                      <a:pPr algn="l"/>
                      <a:r>
                        <a:rPr lang="en-US" sz="1400"/>
                        <a:t>Has no real functional</a:t>
                      </a:r>
                      <a:r>
                        <a:rPr lang="en-US" sz="1400" baseline="0"/>
                        <a:t> ability. </a:t>
                      </a:r>
                      <a:endParaRPr lang="en-US" sz="1400"/>
                    </a:p>
                  </a:txBody>
                  <a:tcPr marL="68580" marR="68580"/>
                </a:tc>
              </a:tr>
            </a:tbl>
          </a:graphicData>
        </a:graphic>
      </p:graphicFrame>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 name="Picture 2" descr="Screen Shot 2014-03-11 at 10.08.02 PM.png"/>
          <p:cNvPicPr>
            <a:picLocks noChangeAspect="1"/>
          </p:cNvPicPr>
          <p:nvPr/>
        </p:nvPicPr>
        <p:blipFill>
          <a:blip r:embed="rId2"/>
          <a:stretch>
            <a:fillRect/>
          </a:stretch>
        </p:blipFill>
        <p:spPr>
          <a:xfrm>
            <a:off x="187158" y="433496"/>
            <a:ext cx="8681635" cy="6035040"/>
          </a:xfrm>
          <a:prstGeom prst="rect">
            <a:avLst/>
          </a:prstGeom>
        </p:spPr>
      </p:pic>
      <p:sp>
        <p:nvSpPr>
          <p:cNvPr id="5" name="Footer Placeholder 4"/>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pic>
        <p:nvPicPr>
          <p:cNvPr id="3" name="Picture 2" descr="Screen Shot 2014-03-11 at 10.08.15 PM.png"/>
          <p:cNvPicPr>
            <a:picLocks noChangeAspect="1"/>
          </p:cNvPicPr>
          <p:nvPr/>
        </p:nvPicPr>
        <p:blipFill>
          <a:blip r:embed="rId2"/>
          <a:stretch>
            <a:fillRect/>
          </a:stretch>
        </p:blipFill>
        <p:spPr>
          <a:xfrm>
            <a:off x="151375" y="492859"/>
            <a:ext cx="8858945" cy="5943600"/>
          </a:xfrm>
          <a:prstGeom prst="rect">
            <a:avLst/>
          </a:prstGeom>
        </p:spPr>
      </p:pic>
      <p:sp>
        <p:nvSpPr>
          <p:cNvPr id="5" name="Footer Placeholder 4"/>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Enduring Understandings</a:t>
            </a:r>
          </a:p>
        </p:txBody>
      </p:sp>
      <p:sp>
        <p:nvSpPr>
          <p:cNvPr id="3" name="Footer Placeholder 2"/>
          <p:cNvSpPr>
            <a:spLocks noGrp="1"/>
          </p:cNvSpPr>
          <p:nvPr>
            <p:ph type="ftr" sz="quarter" idx="11"/>
          </p:nvPr>
        </p:nvSpPr>
        <p:spPr/>
        <p:txBody>
          <a:bodyPr/>
          <a:lstStyle/>
          <a:p>
            <a:r>
              <a:rPr lang="en-US"/>
              <a:t>Laura Terrill, HEB 2014</a:t>
            </a:r>
          </a:p>
        </p:txBody>
      </p:sp>
      <p:sp>
        <p:nvSpPr>
          <p:cNvPr id="5" name="Content Placeholder 4"/>
          <p:cNvSpPr>
            <a:spLocks noGrp="1"/>
          </p:cNvSpPr>
          <p:nvPr>
            <p:ph sz="quarter" idx="1"/>
          </p:nvPr>
        </p:nvSpPr>
        <p:spPr>
          <a:xfrm>
            <a:off x="325258" y="1600200"/>
            <a:ext cx="8627072" cy="4830762"/>
          </a:xfrm>
        </p:spPr>
        <p:txBody>
          <a:bodyPr>
            <a:normAutofit fontScale="92500" lnSpcReduction="10000"/>
          </a:bodyPr>
          <a:lstStyle/>
          <a:p>
            <a:pPr lvl="0"/>
            <a:r>
              <a:rPr lang="en-US"/>
              <a:t>To study another language and culture gives one the powerful key to successful communication</a:t>
            </a:r>
            <a:r>
              <a:rPr lang="en-US" i="1"/>
              <a:t>:  knowing how, when, and why, to say what to whom.</a:t>
            </a:r>
            <a:endParaRPr lang="en-US"/>
          </a:p>
          <a:p>
            <a:r>
              <a:rPr lang="en-US"/>
              <a:t>Knowledge of another language fosters a better understanding of one’s own language and culture allowing for development of interculturality.</a:t>
            </a:r>
          </a:p>
          <a:p>
            <a:pPr lvl="0"/>
            <a:r>
              <a:rPr lang="en-US"/>
              <a:t>Communicating in another language is a vehicle to gain knowledge and understandings that can only be acquired through that language and its culture(s).</a:t>
            </a:r>
          </a:p>
          <a:p>
            <a:pPr lvl="0"/>
            <a:r>
              <a:rPr lang="en-US"/>
              <a:t>Learning other languages enables an individual to participate in multilingual communities locally and globally. </a:t>
            </a:r>
          </a:p>
          <a:p>
            <a:endParaRPr lang="en-US"/>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3730" name="Title 1"/>
          <p:cNvSpPr>
            <a:spLocks noGrp="1"/>
          </p:cNvSpPr>
          <p:nvPr>
            <p:ph type="title"/>
          </p:nvPr>
        </p:nvSpPr>
        <p:spPr>
          <a:xfrm>
            <a:off x="558798" y="186275"/>
            <a:ext cx="8229600" cy="1066800"/>
          </a:xfrm>
        </p:spPr>
        <p:txBody>
          <a:bodyPr/>
          <a:lstStyle/>
          <a:p>
            <a:pPr eaLnBrk="1" hangingPunct="1"/>
            <a:r>
              <a:rPr lang="en-US" smtClean="0"/>
              <a:t>Mindset for Curriculum Design</a:t>
            </a:r>
          </a:p>
        </p:txBody>
      </p:sp>
      <p:sp>
        <p:nvSpPr>
          <p:cNvPr id="5" name="Footer Placeholder 4"/>
          <p:cNvSpPr>
            <a:spLocks noGrp="1"/>
          </p:cNvSpPr>
          <p:nvPr>
            <p:ph type="ftr" sz="quarter" idx="11"/>
          </p:nvPr>
        </p:nvSpPr>
        <p:spPr/>
        <p:txBody>
          <a:bodyPr/>
          <a:lstStyle/>
          <a:p>
            <a:r>
              <a:rPr lang="en-US"/>
              <a:t>Laura Terrill, HEB 2014</a:t>
            </a:r>
          </a:p>
        </p:txBody>
      </p:sp>
      <p:sp>
        <p:nvSpPr>
          <p:cNvPr id="3" name="Content Placeholder 2"/>
          <p:cNvSpPr>
            <a:spLocks noGrp="1"/>
          </p:cNvSpPr>
          <p:nvPr>
            <p:ph sz="quarter" idx="1"/>
          </p:nvPr>
        </p:nvSpPr>
        <p:spPr>
          <a:xfrm>
            <a:off x="457200" y="1905000"/>
            <a:ext cx="8229600" cy="4324350"/>
          </a:xfrm>
        </p:spPr>
        <p:txBody>
          <a:bodyPr>
            <a:noAutofit/>
          </a:bodyPr>
          <a:lstStyle/>
          <a:p>
            <a:pPr marL="182880" indent="-365760" eaLnBrk="1" fontAlgn="auto" hangingPunct="1">
              <a:spcBef>
                <a:spcPts val="1200"/>
              </a:spcBef>
              <a:spcAft>
                <a:spcPts val="1200"/>
              </a:spcAft>
              <a:buFont typeface="Wingdings" charset="2"/>
              <a:buChar char="Ø"/>
              <a:defRPr/>
            </a:pPr>
            <a:r>
              <a:rPr lang="en-US" sz="2400" dirty="0" smtClean="0">
                <a:ea typeface="+mn-ea"/>
                <a:cs typeface="+mn-cs"/>
              </a:rPr>
              <a:t> Communicatively </a:t>
            </a:r>
            <a:r>
              <a:rPr lang="en-US" sz="2400" dirty="0">
                <a:ea typeface="+mn-ea"/>
                <a:cs typeface="+mn-cs"/>
              </a:rPr>
              <a:t>Purposeful: Building Toward </a:t>
            </a:r>
            <a:r>
              <a:rPr lang="en-US" sz="2400" dirty="0" smtClean="0">
                <a:ea typeface="+mn-ea"/>
                <a:cs typeface="+mn-cs"/>
              </a:rPr>
              <a:t>Proficiency</a:t>
            </a:r>
          </a:p>
          <a:p>
            <a:pPr marL="182880" indent="-365760" eaLnBrk="1" fontAlgn="auto" hangingPunct="1">
              <a:spcBef>
                <a:spcPts val="1200"/>
              </a:spcBef>
              <a:spcAft>
                <a:spcPts val="1200"/>
              </a:spcAft>
              <a:buFont typeface="Wingdings" charset="2"/>
              <a:buChar char="Ø"/>
              <a:defRPr/>
            </a:pPr>
            <a:r>
              <a:rPr lang="en-US" sz="2400" dirty="0">
                <a:ea typeface="+mn-ea"/>
                <a:cs typeface="+mn-cs"/>
              </a:rPr>
              <a:t> Culturally Focused: </a:t>
            </a:r>
            <a:r>
              <a:rPr lang="en-US" sz="2400" dirty="0" smtClean="0">
                <a:ea typeface="+mn-ea"/>
                <a:cs typeface="+mn-cs"/>
              </a:rPr>
              <a:t>Developing </a:t>
            </a:r>
            <a:r>
              <a:rPr lang="en-US" sz="2400" dirty="0" err="1" smtClean="0">
                <a:ea typeface="+mn-ea"/>
                <a:cs typeface="+mn-cs"/>
              </a:rPr>
              <a:t>Interculturality</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Intrinsically Interesting: Relevant to Learners</a:t>
            </a:r>
          </a:p>
          <a:p>
            <a:pPr marL="182880" indent="-365760" eaLnBrk="1" fontAlgn="auto" hangingPunct="1">
              <a:spcBef>
                <a:spcPts val="1200"/>
              </a:spcBef>
              <a:spcAft>
                <a:spcPts val="1200"/>
              </a:spcAft>
              <a:buFont typeface="Wingdings" charset="2"/>
              <a:buChar char="Ø"/>
              <a:defRPr/>
            </a:pPr>
            <a:r>
              <a:rPr lang="en-US" sz="2400" dirty="0">
                <a:ea typeface="+mn-ea"/>
                <a:cs typeface="+mn-cs"/>
              </a:rPr>
              <a:t> Cognitively Engaging: </a:t>
            </a:r>
            <a:r>
              <a:rPr lang="en-US" sz="2400" dirty="0" smtClean="0">
                <a:ea typeface="+mn-ea"/>
                <a:cs typeface="+mn-cs"/>
              </a:rPr>
              <a:t>Requiring Critical Thinking Skills</a:t>
            </a:r>
            <a:endParaRPr lang="en-US" sz="2400" dirty="0">
              <a:ea typeface="+mn-ea"/>
              <a:cs typeface="+mn-cs"/>
            </a:endParaRPr>
          </a:p>
          <a:p>
            <a:pPr marL="182880" indent="-365760" eaLnBrk="1" fontAlgn="auto" hangingPunct="1">
              <a:spcBef>
                <a:spcPts val="1200"/>
              </a:spcBef>
              <a:spcAft>
                <a:spcPts val="1200"/>
              </a:spcAft>
              <a:buFont typeface="Wingdings" charset="2"/>
              <a:buChar char="Ø"/>
              <a:defRPr/>
            </a:pPr>
            <a:r>
              <a:rPr lang="en-US" sz="2400" dirty="0">
                <a:ea typeface="+mn-ea"/>
                <a:cs typeface="+mn-cs"/>
              </a:rPr>
              <a:t> Standards-Based: Reflecting Goals for Learning Languages</a:t>
            </a:r>
          </a:p>
          <a:p>
            <a:pPr marL="182880" indent="-365760" eaLnBrk="1" fontAlgn="auto" hangingPunct="1">
              <a:spcBef>
                <a:spcPts val="1200"/>
              </a:spcBef>
              <a:spcAft>
                <a:spcPts val="1200"/>
              </a:spcAft>
              <a:buClr>
                <a:schemeClr val="accent1">
                  <a:lumMod val="75000"/>
                </a:schemeClr>
              </a:buClr>
              <a:buFont typeface="Wingdings" charset="2"/>
              <a:buChar char="Ø"/>
              <a:defRPr/>
            </a:pPr>
            <a:endParaRPr lang="en-US" sz="2400" dirty="0">
              <a:ea typeface="+mn-ea"/>
              <a:cs typeface="+mn-cs"/>
            </a:endParaRPr>
          </a:p>
          <a:p>
            <a:pPr marL="0" indent="0" algn="r" eaLnBrk="1" fontAlgn="auto" hangingPunct="1">
              <a:spcAft>
                <a:spcPts val="0"/>
              </a:spcAft>
              <a:buClr>
                <a:schemeClr val="accent3"/>
              </a:buClr>
              <a:buFont typeface="Georgia" pitchFamily="-1" charset="0"/>
              <a:buNone/>
              <a:defRPr/>
            </a:pPr>
            <a:r>
              <a:rPr lang="en-US" sz="1800" dirty="0" smtClean="0">
                <a:ea typeface="+mn-ea"/>
                <a:cs typeface="+mn-cs"/>
              </a:rPr>
              <a:t>                                                                --Adapted from Helena Curtain</a:t>
            </a:r>
            <a:endParaRPr lang="en-US" sz="1800" dirty="0">
              <a:ea typeface="+mn-ea"/>
              <a:cs typeface="+mn-cs"/>
            </a:endParaRP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1379" name="Picture 2" descr="bouillabaisse.jpg"/>
          <p:cNvPicPr>
            <a:picLocks noChangeAspect="1"/>
          </p:cNvPicPr>
          <p:nvPr/>
        </p:nvPicPr>
        <p:blipFill>
          <a:blip r:embed="rId2"/>
          <a:srcRect/>
          <a:stretch>
            <a:fillRect/>
          </a:stretch>
        </p:blipFill>
        <p:spPr bwMode="auto">
          <a:xfrm>
            <a:off x="457200" y="3429000"/>
            <a:ext cx="1947863" cy="1235075"/>
          </a:xfrm>
          <a:prstGeom prst="rect">
            <a:avLst/>
          </a:prstGeom>
          <a:noFill/>
          <a:ln w="9525">
            <a:noFill/>
            <a:miter lim="800000"/>
            <a:headEnd/>
            <a:tailEnd/>
          </a:ln>
        </p:spPr>
      </p:pic>
      <p:pic>
        <p:nvPicPr>
          <p:cNvPr id="101380" name="Picture 8" descr="images.jpeg"/>
          <p:cNvPicPr>
            <a:picLocks noChangeAspect="1"/>
          </p:cNvPicPr>
          <p:nvPr/>
        </p:nvPicPr>
        <p:blipFill>
          <a:blip r:embed="rId3"/>
          <a:srcRect/>
          <a:stretch>
            <a:fillRect/>
          </a:stretch>
        </p:blipFill>
        <p:spPr bwMode="auto">
          <a:xfrm>
            <a:off x="304800" y="4724400"/>
            <a:ext cx="2489200" cy="1746250"/>
          </a:xfrm>
          <a:prstGeom prst="rect">
            <a:avLst/>
          </a:prstGeom>
          <a:noFill/>
          <a:ln w="9525">
            <a:noFill/>
            <a:miter lim="800000"/>
            <a:headEnd/>
            <a:tailEnd/>
          </a:ln>
        </p:spPr>
      </p:pic>
      <p:pic>
        <p:nvPicPr>
          <p:cNvPr id="101381" name="Picture 9" descr="pyramide-alimentaire-francaise.jpg"/>
          <p:cNvPicPr>
            <a:picLocks noChangeAspect="1"/>
          </p:cNvPicPr>
          <p:nvPr/>
        </p:nvPicPr>
        <p:blipFill>
          <a:blip r:embed="rId4"/>
          <a:srcRect/>
          <a:stretch>
            <a:fillRect/>
          </a:stretch>
        </p:blipFill>
        <p:spPr bwMode="auto">
          <a:xfrm>
            <a:off x="5170488" y="1069300"/>
            <a:ext cx="3973512" cy="2889250"/>
          </a:xfrm>
          <a:prstGeom prst="rect">
            <a:avLst/>
          </a:prstGeom>
          <a:noFill/>
          <a:ln w="9525">
            <a:noFill/>
            <a:miter lim="800000"/>
            <a:headEnd/>
            <a:tailEnd/>
          </a:ln>
        </p:spPr>
      </p:pic>
      <p:pic>
        <p:nvPicPr>
          <p:cNvPr id="101382" name="Picture 10" descr="food.jpg"/>
          <p:cNvPicPr>
            <a:picLocks noChangeAspect="1"/>
          </p:cNvPicPr>
          <p:nvPr/>
        </p:nvPicPr>
        <p:blipFill>
          <a:blip r:embed="rId5"/>
          <a:srcRect/>
          <a:stretch>
            <a:fillRect/>
          </a:stretch>
        </p:blipFill>
        <p:spPr bwMode="auto">
          <a:xfrm>
            <a:off x="2743200" y="3810000"/>
            <a:ext cx="3992563" cy="2825750"/>
          </a:xfrm>
          <a:prstGeom prst="rect">
            <a:avLst/>
          </a:prstGeom>
          <a:noFill/>
          <a:ln w="9525">
            <a:noFill/>
            <a:miter lim="800000"/>
            <a:headEnd/>
            <a:tailEnd/>
          </a:ln>
        </p:spPr>
      </p:pic>
      <p:pic>
        <p:nvPicPr>
          <p:cNvPr id="101383" name="Picture 11" descr="visagelégumes.jpg"/>
          <p:cNvPicPr>
            <a:picLocks noChangeAspect="1"/>
          </p:cNvPicPr>
          <p:nvPr/>
        </p:nvPicPr>
        <p:blipFill>
          <a:blip r:embed="rId6"/>
          <a:srcRect/>
          <a:stretch>
            <a:fillRect/>
          </a:stretch>
        </p:blipFill>
        <p:spPr bwMode="auto">
          <a:xfrm>
            <a:off x="7086600" y="4343400"/>
            <a:ext cx="1828800" cy="1828800"/>
          </a:xfrm>
          <a:prstGeom prst="rect">
            <a:avLst/>
          </a:prstGeom>
          <a:noFill/>
          <a:ln w="9525">
            <a:noFill/>
            <a:miter lim="800000"/>
            <a:headEnd/>
            <a:tailEnd/>
          </a:ln>
        </p:spPr>
      </p:pic>
      <p:pic>
        <p:nvPicPr>
          <p:cNvPr id="101384" name="Picture 12" descr="305x208-dc4bfcdeb27d59ec3670d1829dcf89fe.jpg"/>
          <p:cNvPicPr>
            <a:picLocks noChangeAspect="1"/>
          </p:cNvPicPr>
          <p:nvPr/>
        </p:nvPicPr>
        <p:blipFill>
          <a:blip r:embed="rId7"/>
          <a:srcRect/>
          <a:stretch>
            <a:fillRect/>
          </a:stretch>
        </p:blipFill>
        <p:spPr bwMode="auto">
          <a:xfrm>
            <a:off x="66675" y="1295400"/>
            <a:ext cx="2905125" cy="1981200"/>
          </a:xfrm>
          <a:prstGeom prst="rect">
            <a:avLst/>
          </a:prstGeom>
          <a:noFill/>
          <a:ln w="9525">
            <a:noFill/>
            <a:miter lim="800000"/>
            <a:headEnd/>
            <a:tailEnd/>
          </a:ln>
        </p:spPr>
      </p:pic>
      <p:pic>
        <p:nvPicPr>
          <p:cNvPr id="101385" name="Picture 15" descr="poutine2.jpg"/>
          <p:cNvPicPr>
            <a:picLocks noChangeAspect="1"/>
          </p:cNvPicPr>
          <p:nvPr/>
        </p:nvPicPr>
        <p:blipFill>
          <a:blip r:embed="rId8"/>
          <a:srcRect/>
          <a:stretch>
            <a:fillRect/>
          </a:stretch>
        </p:blipFill>
        <p:spPr bwMode="auto">
          <a:xfrm>
            <a:off x="2819400" y="1579563"/>
            <a:ext cx="2286000" cy="1773237"/>
          </a:xfrm>
          <a:prstGeom prst="rect">
            <a:avLst/>
          </a:prstGeom>
          <a:noFill/>
          <a:ln w="9525">
            <a:noFill/>
            <a:miter lim="800000"/>
            <a:headEnd/>
            <a:tailEnd/>
          </a:ln>
        </p:spPr>
      </p:pic>
      <p:sp>
        <p:nvSpPr>
          <p:cNvPr id="101386" name="Slide Number Placeholder 1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4965D1D5-99F0-A440-8318-1F2056D01E67}" type="slidenum">
              <a:rPr lang="en-US">
                <a:latin typeface="Arial" pitchFamily="-101" charset="0"/>
                <a:ea typeface="ＭＳ Ｐゴシック" pitchFamily="-101" charset="-128"/>
                <a:cs typeface="ＭＳ Ｐゴシック" pitchFamily="-101" charset="-128"/>
              </a:rPr>
              <a:pPr/>
              <a:t>15</a:t>
            </a:fld>
            <a:endParaRPr lang="en-US">
              <a:latin typeface="Arial" pitchFamily="-101" charset="0"/>
              <a:ea typeface="ＭＳ Ｐゴシック" pitchFamily="-101" charset="-128"/>
              <a:cs typeface="ＭＳ Ｐゴシック" pitchFamily="-101" charset="-128"/>
            </a:endParaRPr>
          </a:p>
        </p:txBody>
      </p:sp>
      <p:sp>
        <p:nvSpPr>
          <p:cNvPr id="11" name="Footer Placeholder 10"/>
          <p:cNvSpPr>
            <a:spLocks noGrp="1"/>
          </p:cNvSpPr>
          <p:nvPr>
            <p:ph type="ftr" sz="quarter" idx="11"/>
          </p:nvPr>
        </p:nvSpPr>
        <p:spPr/>
        <p:txBody>
          <a:bodyPr/>
          <a:lstStyle/>
          <a:p>
            <a:r>
              <a:rPr lang="en-US"/>
              <a:t>Laura Terrill, HEB 2014</a:t>
            </a:r>
          </a:p>
        </p:txBody>
      </p:sp>
      <p:sp>
        <p:nvSpPr>
          <p:cNvPr id="12" name="Title 11"/>
          <p:cNvSpPr>
            <a:spLocks noGrp="1"/>
          </p:cNvSpPr>
          <p:nvPr>
            <p:ph type="title"/>
          </p:nvPr>
        </p:nvSpPr>
        <p:spPr>
          <a:xfrm>
            <a:off x="609600" y="73700"/>
            <a:ext cx="8153400" cy="990600"/>
          </a:xfrm>
        </p:spPr>
        <p:txBody>
          <a:bodyPr>
            <a:normAutofit fontScale="90000"/>
          </a:bodyPr>
          <a:lstStyle/>
          <a:p>
            <a:pPr algn="ctr"/>
            <a:r>
              <a:rPr lang="en-US"/>
              <a:t>Global Challenges: Food and Hunger</a:t>
            </a:r>
            <a:endParaRPr lang="en-US" sz="3111"/>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1688900"/>
          <a:ext cx="8532813" cy="4754880"/>
        </p:xfrm>
        <a:graphic>
          <a:graphicData uri="http://schemas.openxmlformats.org/drawingml/2006/table">
            <a:tbl>
              <a:tblPr/>
              <a:tblGrid>
                <a:gridCol w="1619250"/>
                <a:gridCol w="6913563"/>
              </a:tblGrid>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Language and Level </a:t>
                      </a:r>
                      <a:endParaRPr kumimoji="0" lang="en-US" sz="2000" b="0" i="0" u="none" strike="noStrike" cap="none" normalizeH="0" baseline="0">
                        <a:ln>
                          <a:noFill/>
                        </a:ln>
                        <a:solidFill>
                          <a:srgbClr val="FFFFFF"/>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French – Novice High  </a:t>
                      </a: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sym typeface="Wingdings" pitchFamily="-84" charset="2"/>
                        </a:rPr>
                        <a:t></a:t>
                      </a:r>
                      <a:r>
                        <a:rPr kumimoji="0" lang="en-US" sz="2000" b="1" i="0" u="none" strike="noStrike" cap="none" normalizeH="0" baseline="0">
                          <a:ln>
                            <a:noFill/>
                          </a:ln>
                          <a:solidFill>
                            <a:srgbClr val="FFFFFF"/>
                          </a:solidFill>
                          <a:effectLst/>
                          <a:latin typeface="Georgia" pitchFamily="-84" charset="0"/>
                          <a:ea typeface="ＭＳ Ｐゴシック" pitchFamily="-84" charset="-128"/>
                          <a:cs typeface="ＭＳ Ｐゴシック" pitchFamily="-84" charset="-128"/>
                        </a:rPr>
                        <a:t>  Intermediate Low </a:t>
                      </a:r>
                      <a:endParaRPr kumimoji="0" lang="en-US" sz="2000" b="0" i="0" u="none" strike="noStrike" cap="none" normalizeH="0" baseline="0">
                        <a:ln>
                          <a:noFill/>
                        </a:ln>
                        <a:solidFill>
                          <a:srgbClr val="FFFFFF"/>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Theme &amp; Topic</a:t>
                      </a:r>
                      <a:endParaRPr kumimoji="0" lang="en-US" sz="2000" b="1"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Global Challenges:  Food and Hunger</a:t>
                      </a:r>
                      <a:endParaRPr kumimoji="0" lang="en-US" sz="20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Important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Question(s)  </a:t>
                      </a:r>
                      <a:endParaRPr kumimoji="0" lang="en-US" sz="2000" b="1"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9ED"/>
                    </a:solidFill>
                  </a:tcPr>
                </a:tc>
                <a:tc>
                  <a:txBody>
                    <a:bodyPr/>
                    <a:lstStyle/>
                    <a:p>
                      <a:r>
                        <a:rPr kumimoji="0" lang="en-US" sz="2000" kern="1200">
                          <a:solidFill>
                            <a:schemeClr val="tx1"/>
                          </a:solidFill>
                          <a:latin typeface="+mn-lt"/>
                          <a:ea typeface="+mn-ea"/>
                          <a:cs typeface="+mn-cs"/>
                        </a:rPr>
                        <a:t>How do we eat well?</a:t>
                      </a:r>
                      <a:r>
                        <a:rPr kumimoji="0" lang="en-US" sz="2000" kern="1200" baseline="0">
                          <a:solidFill>
                            <a:schemeClr val="tx1"/>
                          </a:solidFill>
                          <a:latin typeface="+mn-lt"/>
                          <a:ea typeface="+mn-ea"/>
                          <a:cs typeface="+mn-cs"/>
                        </a:rPr>
                        <a:t>  </a:t>
                      </a:r>
                      <a:r>
                        <a:rPr kumimoji="0" lang="en-US" sz="2000" kern="1200">
                          <a:solidFill>
                            <a:schemeClr val="tx1"/>
                          </a:solidFill>
                          <a:latin typeface="+mn-lt"/>
                          <a:ea typeface="+mn-ea"/>
                          <a:cs typeface="+mn-cs"/>
                        </a:rPr>
                        <a:t>What is hunger?</a:t>
                      </a:r>
                      <a:r>
                        <a:rPr lang="en-US" sz="2000"/>
                        <a:t> </a:t>
                      </a:r>
                      <a:endParaRPr kumimoji="0" lang="en-US" sz="20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9ED"/>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Goals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1"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What should students know and be able to do by the end of the unit? </a:t>
                      </a:r>
                      <a:endParaRPr kumimoji="0" lang="en-US" sz="1800" b="0" i="1"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Georgia" pitchFamily="-84" charset="0"/>
                          <a:ea typeface="ＭＳ Ｐゴシック" pitchFamily="-84" charset="-128"/>
                          <a:cs typeface="ＭＳ Ｐゴシック" pitchFamily="-84" charset="-128"/>
                        </a:rPr>
                        <a:t>Students will:</a:t>
                      </a:r>
                    </a:p>
                    <a:p>
                      <a:pPr marL="274320" indent="-274320">
                        <a:buFont typeface="Wingdings" charset="2"/>
                        <a:buChar char="ü"/>
                      </a:pPr>
                      <a:r>
                        <a:rPr kumimoji="0" lang="en-US" sz="1800" kern="1200">
                          <a:solidFill>
                            <a:schemeClr val="tx1"/>
                          </a:solidFill>
                          <a:latin typeface="+mn-lt"/>
                          <a:ea typeface="+mn-ea"/>
                          <a:cs typeface="+mn-cs"/>
                        </a:rPr>
                        <a:t>compare hunger in their communities with hunger in other parts of the world and will prepare a presentation calling attention to hunger issues.</a:t>
                      </a:r>
                    </a:p>
                    <a:p>
                      <a:pPr marL="274320" indent="-274320">
                        <a:buFont typeface="Wingdings" charset="2"/>
                        <a:buChar char="ü"/>
                      </a:pPr>
                      <a:r>
                        <a:rPr kumimoji="0" lang="en-US" sz="1800" kern="1200">
                          <a:solidFill>
                            <a:schemeClr val="tx1"/>
                          </a:solidFill>
                          <a:latin typeface="+mn-lt"/>
                          <a:ea typeface="+mn-ea"/>
                          <a:cs typeface="+mn-cs"/>
                        </a:rPr>
                        <a:t>identify cultural dishes and consider where they place on the food pyramid. </a:t>
                      </a:r>
                    </a:p>
                    <a:p>
                      <a:pPr marL="274320" indent="-274320">
                        <a:buFont typeface="Wingdings" charset="2"/>
                        <a:buChar char="ü"/>
                      </a:pPr>
                      <a:r>
                        <a:rPr kumimoji="0" lang="en-US" sz="1800" kern="1200">
                          <a:solidFill>
                            <a:schemeClr val="tx1"/>
                          </a:solidFill>
                          <a:latin typeface="+mn-lt"/>
                          <a:ea typeface="+mn-ea"/>
                          <a:cs typeface="+mn-cs"/>
                        </a:rPr>
                        <a:t>identify foods as healthy or unhealthy and will be able to comment on their diet.</a:t>
                      </a:r>
                    </a:p>
                    <a:p>
                      <a:pPr marL="274320" indent="-274320">
                        <a:buFont typeface="Wingdings" charset="2"/>
                        <a:buChar char="ü"/>
                      </a:pPr>
                      <a:r>
                        <a:rPr kumimoji="0" lang="en-US" sz="1800" kern="1200">
                          <a:solidFill>
                            <a:schemeClr val="tx1"/>
                          </a:solidFill>
                          <a:latin typeface="+mn-lt"/>
                          <a:ea typeface="+mn-ea"/>
                          <a:cs typeface="+mn-cs"/>
                        </a:rPr>
                        <a:t>state their likes and dislikes with regard to food. </a:t>
                      </a:r>
                      <a:endParaRPr kumimoji="0" lang="en-US" sz="1800" b="0" i="0" u="none" strike="noStrike" cap="none" normalizeH="0" baseline="0">
                        <a:ln>
                          <a:noFill/>
                        </a:ln>
                        <a:solidFill>
                          <a:srgbClr val="000000"/>
                        </a:solidFill>
                        <a:effectLst/>
                        <a:latin typeface="Cambria" pitchFamily="-84" charset="0"/>
                        <a:ea typeface="Cambria" pitchFamily="-84" charset="0"/>
                        <a:cs typeface="Cambria" pitchFamily="-8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r>
            </a:tbl>
          </a:graphicData>
        </a:graphic>
      </p:graphicFrame>
      <p:sp>
        <p:nvSpPr>
          <p:cNvPr id="9" name="Title 8"/>
          <p:cNvSpPr>
            <a:spLocks noGrp="1"/>
          </p:cNvSpPr>
          <p:nvPr>
            <p:ph type="title"/>
          </p:nvPr>
        </p:nvSpPr>
        <p:spPr>
          <a:xfrm>
            <a:off x="501184" y="228600"/>
            <a:ext cx="8153400" cy="990600"/>
          </a:xfrm>
        </p:spPr>
        <p:txBody>
          <a:bodyPr>
            <a:normAutofit/>
          </a:bodyPr>
          <a:lstStyle/>
          <a:p>
            <a:r>
              <a:rPr lang="en-US" sz="3600"/>
              <a:t>Global Challenges: Food and Hunger</a:t>
            </a:r>
          </a:p>
        </p:txBody>
      </p:sp>
      <p:sp>
        <p:nvSpPr>
          <p:cNvPr id="4" name="Footer Placeholder 3"/>
          <p:cNvSpPr>
            <a:spLocks noGrp="1"/>
          </p:cNvSpPr>
          <p:nvPr>
            <p:ph type="ftr" sz="quarter" idx="11"/>
          </p:nvPr>
        </p:nvSpPr>
        <p:spPr/>
        <p:txBody>
          <a:bodyPr/>
          <a:lstStyle/>
          <a:p>
            <a:r>
              <a:rPr lang="en-US"/>
              <a:t>Laura Terrill, HEB 2014</a:t>
            </a:r>
          </a:p>
        </p:txBody>
      </p:sp>
      <p:sp>
        <p:nvSpPr>
          <p:cNvPr id="116755" name="Slide Number Placeholder 2"/>
          <p:cNvSpPr>
            <a:spLocks noGrp="1"/>
          </p:cNvSpPr>
          <p:nvPr>
            <p:ph type="sldNum" sz="quarter" idx="12"/>
          </p:nvPr>
        </p:nvSpPr>
        <p:spPr/>
        <p:txBody>
          <a:bodyPr>
            <a:normAutofit fontScale="85000" lnSpcReduction="20000"/>
          </a:bodyPr>
          <a:lstStyle/>
          <a:p>
            <a:fld id="{2732904B-9085-7E4D-9259-BE9F5F2D76DA}" type="slidenum">
              <a:rPr lang="en-US" smtClean="0"/>
              <a:pPr/>
              <a:t>16</a:t>
            </a:fld>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Title 7"/>
          <p:cNvSpPr>
            <a:spLocks noGrp="1"/>
          </p:cNvSpPr>
          <p:nvPr>
            <p:ph type="title"/>
          </p:nvPr>
        </p:nvSpPr>
        <p:spPr>
          <a:xfrm>
            <a:off x="457200" y="198058"/>
            <a:ext cx="8229600" cy="1066800"/>
          </a:xfrm>
        </p:spPr>
        <p:txBody>
          <a:bodyPr>
            <a:normAutofit fontScale="90000"/>
          </a:bodyPr>
          <a:lstStyle/>
          <a:p>
            <a:pPr eaLnBrk="1" hangingPunct="1"/>
            <a:r>
              <a:rPr lang="en-US">
                <a:ea typeface="ＭＳ Ｐゴシック" pitchFamily="-101" charset="-128"/>
                <a:cs typeface="ＭＳ Ｐゴシック" pitchFamily="-101" charset="-128"/>
              </a:rPr>
              <a:t>Global Challenges: Food and Hunger</a:t>
            </a:r>
          </a:p>
        </p:txBody>
      </p:sp>
      <p:sp>
        <p:nvSpPr>
          <p:cNvPr id="103427" name="Content Placeholder 8"/>
          <p:cNvSpPr>
            <a:spLocks noGrp="1"/>
          </p:cNvSpPr>
          <p:nvPr>
            <p:ph idx="1"/>
          </p:nvPr>
        </p:nvSpPr>
        <p:spPr>
          <a:xfrm>
            <a:off x="457200" y="1636618"/>
            <a:ext cx="8229600" cy="4325937"/>
          </a:xfrm>
        </p:spPr>
        <p:txBody>
          <a:bodyPr>
            <a:noAutofit/>
          </a:bodyPr>
          <a:lstStyle/>
          <a:p>
            <a:pPr marL="0" indent="0" eaLnBrk="1" hangingPunct="1">
              <a:buFont typeface="Georgia" pitchFamily="-101" charset="0"/>
              <a:buNone/>
            </a:pPr>
            <a:r>
              <a:rPr lang="en-US" sz="2400">
                <a:latin typeface="Cambria" pitchFamily="-101" charset="0"/>
                <a:ea typeface="Cambria" pitchFamily="-101" charset="0"/>
                <a:cs typeface="Cambria" pitchFamily="-101" charset="0"/>
              </a:rPr>
              <a:t>Students will consider personal connections with food. They will consider the type of food that they and others eat and will indicate their likes and dislikes. They will be able to say why they eat/don’t eat certain foods, describing their tastes and commenting on how healthy or unhealthy certain foods are.  They will be able to explain the number of calories needed to sustain life and will analyze the number of calories they consume with regard to the US and other food pyramids. Finally, they will consider why hunger exists, where it is prevalent and how various organizations are helping. As a class students will work individually and in groups to draw attention to hunger issues. </a:t>
            </a:r>
          </a:p>
        </p:txBody>
      </p:sp>
      <p:sp>
        <p:nvSpPr>
          <p:cNvPr id="103428" name="Slide Number Placeholder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EC9E5AFC-2434-4648-8016-36C5F86FDEE0}" type="slidenum">
              <a:rPr lang="en-US">
                <a:latin typeface="Arial" pitchFamily="-101" charset="0"/>
                <a:ea typeface="ＭＳ Ｐゴシック" pitchFamily="-101" charset="-128"/>
                <a:cs typeface="ＭＳ Ｐゴシック" pitchFamily="-101" charset="-128"/>
              </a:rPr>
              <a:pPr/>
              <a:t>17</a:t>
            </a:fld>
            <a:endParaRPr lang="en-US">
              <a:latin typeface="Arial" pitchFamily="-101" charset="0"/>
              <a:ea typeface="ＭＳ Ｐゴシック" pitchFamily="-101" charset="-128"/>
              <a:cs typeface="ＭＳ Ｐゴシック" pitchFamily="-101" charset="-128"/>
            </a:endParaRPr>
          </a:p>
        </p:txBody>
      </p:sp>
      <p:sp>
        <p:nvSpPr>
          <p:cNvPr id="5" name="Footer Placeholder 4"/>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76777" y="56625"/>
            <a:ext cx="8497887" cy="1357312"/>
          </a:xfrm>
        </p:spPr>
        <p:txBody>
          <a:bodyPr>
            <a:normAutofit/>
          </a:bodyPr>
          <a:lstStyle/>
          <a:p>
            <a:r>
              <a:rPr lang="en-US" sz="3600">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 HEB 2014</a:t>
            </a:r>
          </a:p>
        </p:txBody>
      </p:sp>
      <p:sp>
        <p:nvSpPr>
          <p:cNvPr id="12" name="Slide Number Placeholder 11"/>
          <p:cNvSpPr>
            <a:spLocks noGrp="1"/>
          </p:cNvSpPr>
          <p:nvPr>
            <p:ph type="sldNum" sz="quarter" idx="12"/>
          </p:nvPr>
        </p:nvSpPr>
        <p:spPr/>
        <p:txBody>
          <a:bodyPr>
            <a:normAutofit fontScale="85000" lnSpcReduction="20000"/>
          </a:bodyPr>
          <a:lstStyle/>
          <a:p>
            <a:fld id="{74C2F60E-34D8-DD42-93FD-7BD7AE432328}" type="slidenum">
              <a:rPr/>
              <a:pPr/>
              <a:t>18</a:t>
            </a:fld>
            <a:endParaRPr lang="en-US"/>
          </a:p>
        </p:txBody>
      </p:sp>
      <p:sp>
        <p:nvSpPr>
          <p:cNvPr id="44035" name="Text Box 3"/>
          <p:cNvSpPr txBox="1">
            <a:spLocks noChangeArrowheads="1"/>
          </p:cNvSpPr>
          <p:nvPr/>
        </p:nvSpPr>
        <p:spPr bwMode="auto">
          <a:xfrm>
            <a:off x="1647825" y="1560513"/>
            <a:ext cx="5800725" cy="1938337"/>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rgbClr val="FF0000"/>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554288"/>
          </a:xfrm>
          <a:prstGeom prst="rect">
            <a:avLst/>
          </a:prstGeom>
          <a:noFill/>
          <a:ln w="9525">
            <a:noFill/>
            <a:miter lim="800000"/>
            <a:headEnd/>
            <a:tailEnd/>
          </a:ln>
        </p:spPr>
        <p:txBody>
          <a:bodyPr>
            <a:prstTxWarp prst="textNoShape">
              <a:avLst/>
            </a:prstTxWarp>
            <a:spAutoFit/>
          </a:bodyPr>
          <a:lstStyle/>
          <a:p>
            <a:pPr algn="ctr"/>
            <a:r>
              <a:rPr lang="en-US" sz="2000" b="1">
                <a:solidFill>
                  <a:srgbClr val="ED515C"/>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197624" y="1238250"/>
          <a:ext cx="8686800" cy="4994528"/>
        </p:xfrm>
        <a:graphic>
          <a:graphicData uri="http://schemas.openxmlformats.org/drawingml/2006/table">
            <a:tbl>
              <a:tblPr firstRow="1" bandRow="1">
                <a:tableStyleId>{69CF1AB2-1976-4502-BF36-3FF5EA218861}</a:tableStyleId>
              </a:tblPr>
              <a:tblGrid>
                <a:gridCol w="4343400"/>
                <a:gridCol w="4343400"/>
              </a:tblGrid>
              <a:tr h="352697">
                <a:tc gridSpan="2">
                  <a:txBody>
                    <a:bodyPr/>
                    <a:lstStyle/>
                    <a:p>
                      <a:pPr algn="ctr"/>
                      <a:r>
                        <a:rPr lang="en-US" sz="1800">
                          <a:latin typeface="Calibri"/>
                          <a:cs typeface="Calibri"/>
                        </a:rPr>
                        <a:t>Interpretive Mode</a:t>
                      </a:r>
                    </a:p>
                  </a:txBody>
                  <a:tcPr anchor="ctr"/>
                </a:tc>
                <a:tc hMerge="1">
                  <a:txBody>
                    <a:bodyPr/>
                    <a:lstStyle/>
                    <a:p>
                      <a:endParaRPr lang="en-US"/>
                    </a:p>
                  </a:txBody>
                  <a:tcPr/>
                </a:tc>
              </a:tr>
              <a:tr h="114626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a:t>Students will read authentic text indicating basic concepts for a healthy diet. They will look at authentic recipes and indicate if the foods are healthy or not and will check reasons why or why not. They also listen to descriptions of images from Hungry Planet and select the image that is being described. </a:t>
                      </a:r>
                      <a:endParaRPr lang="en-US" sz="2000">
                        <a:solidFill>
                          <a:schemeClr val="tx2"/>
                        </a:solidFill>
                      </a:endParaRPr>
                    </a:p>
                  </a:txBody>
                  <a:tcPr/>
                </a:tc>
                <a:tc hMerge="1">
                  <a:txBody>
                    <a:bodyPr/>
                    <a:lstStyle/>
                    <a:p>
                      <a:endParaRPr lang="en-US"/>
                    </a:p>
                  </a:txBody>
                  <a:tcPr/>
                </a:tc>
              </a:tr>
              <a:tr h="352697">
                <a:tc>
                  <a:txBody>
                    <a:bodyPr/>
                    <a:lstStyle/>
                    <a:p>
                      <a:pPr algn="ctr"/>
                      <a:r>
                        <a:rPr lang="en-US" sz="1800" b="1">
                          <a:latin typeface="Calibri"/>
                          <a:cs typeface="Calibri"/>
                        </a:rPr>
                        <a:t>Presentational Mode</a:t>
                      </a:r>
                    </a:p>
                  </a:txBody>
                  <a:tcPr anchor="ctr"/>
                </a:tc>
                <a:tc>
                  <a:txBody>
                    <a:bodyPr/>
                    <a:lstStyle/>
                    <a:p>
                      <a:pPr algn="ctr"/>
                      <a:r>
                        <a:rPr lang="en-US" sz="1800" b="1">
                          <a:latin typeface="Calibri"/>
                          <a:cs typeface="Calibri"/>
                        </a:rPr>
                        <a:t>Interpersonal Mode</a:t>
                      </a:r>
                    </a:p>
                  </a:txBody>
                  <a:tcPr anchor="ctr"/>
                </a:tc>
              </a:tr>
              <a:tr h="2952368">
                <a:tc>
                  <a:txBody>
                    <a:bodyPr/>
                    <a:lstStyle/>
                    <a:p>
                      <a:pPr algn="l"/>
                      <a:r>
                        <a:rPr lang="en-US" sz="2000" b="1"/>
                        <a:t>Project: </a:t>
                      </a:r>
                      <a:r>
                        <a:rPr lang="en-US" sz="2000"/>
                        <a:t>Students will create a public service announcement to address nutritional and / or hunger issues in their community. </a:t>
                      </a:r>
                    </a:p>
                    <a:p>
                      <a:pPr algn="l"/>
                      <a:endParaRPr lang="en-US" sz="200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a:solidFill>
                            <a:srgbClr val="000000"/>
                          </a:solidFill>
                        </a:rPr>
                        <a:t>On-Demand: </a:t>
                      </a:r>
                      <a:r>
                        <a:rPr lang="en-US" sz="2000">
                          <a:ea typeface="ＭＳ Ｐゴシック" pitchFamily="-101" charset="-128"/>
                          <a:cs typeface="ＭＳ Ｐゴシック" pitchFamily="-101" charset="-128"/>
                        </a:rPr>
                        <a:t>You are so proud of yourself….a perfectly healthy day of eating and then disaster. Comment on your eating habits for the day…</a:t>
                      </a:r>
                      <a:endParaRPr lang="en-US" sz="2000">
                        <a:solidFill>
                          <a:srgbClr val="000000"/>
                        </a:solidFill>
                      </a:endParaRPr>
                    </a:p>
                  </a:txBody>
                  <a:tcPr/>
                </a:tc>
                <a:tc>
                  <a:txBody>
                    <a:bodyPr/>
                    <a:lstStyle/>
                    <a:p>
                      <a:pPr algn="l"/>
                      <a:r>
                        <a:rPr lang="en-US" sz="2000"/>
                        <a:t>Students will have completed various activities based on visuals throughout the unit. For the interpersonal assessment, students will be given random images and will be expected to ask and answer questions about food choice, likes and dislikes and diet. They will discuss hunger based on the setting of the images.</a:t>
                      </a:r>
                      <a:endParaRPr lang="en-US" sz="2000">
                        <a:latin typeface="Cambria" pitchFamily="-1" charset="0"/>
                        <a:ea typeface="Cambria" pitchFamily="-1" charset="0"/>
                        <a:cs typeface="Cambria" pitchFamily="-1" charset="0"/>
                      </a:endParaRPr>
                    </a:p>
                  </a:txBody>
                  <a:tcPr/>
                </a:tc>
              </a:tr>
            </a:tbl>
          </a:graphicData>
        </a:graphic>
      </p:graphicFrame>
      <p:sp>
        <p:nvSpPr>
          <p:cNvPr id="115729" name="Title 4"/>
          <p:cNvSpPr>
            <a:spLocks noGrp="1"/>
          </p:cNvSpPr>
          <p:nvPr>
            <p:ph type="title"/>
          </p:nvPr>
        </p:nvSpPr>
        <p:spPr>
          <a:xfrm>
            <a:off x="304800" y="149900"/>
            <a:ext cx="8229600" cy="1069975"/>
          </a:xfrm>
        </p:spPr>
        <p:txBody>
          <a:bodyPr>
            <a:normAutofit/>
          </a:bodyPr>
          <a:lstStyle/>
          <a:p>
            <a:pPr eaLnBrk="1" hangingPunct="1"/>
            <a:r>
              <a:rPr lang="en-US" sz="4000">
                <a:ea typeface="ＭＳ Ｐゴシック" pitchFamily="-101" charset="-128"/>
                <a:cs typeface="ＭＳ Ｐゴシック" pitchFamily="-101" charset="-128"/>
              </a:rPr>
              <a:t>Summative Performance Tasks</a:t>
            </a:r>
          </a:p>
        </p:txBody>
      </p:sp>
      <p:sp>
        <p:nvSpPr>
          <p:cNvPr id="115730"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F4480D4A-2987-AA4C-B5E5-E098C2EFD200}" type="slidenum">
              <a:rPr lang="en-US">
                <a:latin typeface="Arial" pitchFamily="-101" charset="0"/>
                <a:ea typeface="ＭＳ Ｐゴシック" pitchFamily="-101" charset="-128"/>
                <a:cs typeface="ＭＳ Ｐゴシック" pitchFamily="-101" charset="-128"/>
              </a:rPr>
              <a:pPr/>
              <a:t>19</a:t>
            </a:fld>
            <a:endParaRPr lang="en-US">
              <a:latin typeface="Arial" pitchFamily="-101" charset="0"/>
              <a:ea typeface="ＭＳ Ｐゴシック" pitchFamily="-101" charset="-128"/>
              <a:cs typeface="ＭＳ Ｐゴシック" pitchFamily="-101" charset="-128"/>
            </a:endParaRPr>
          </a:p>
        </p:txBody>
      </p:sp>
      <p:sp>
        <p:nvSpPr>
          <p:cNvPr id="5" name="Footer Placeholder 4"/>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0060"/>
            <a:ext cx="7928999" cy="970450"/>
          </a:xfrm>
        </p:spPr>
        <p:txBody>
          <a:bodyPr>
            <a:normAutofit/>
          </a:bodyPr>
          <a:lstStyle/>
          <a:p>
            <a:r>
              <a:rPr lang="en-US" b="0">
                <a:solidFill>
                  <a:srgbClr val="000000"/>
                </a:solidFill>
              </a:rPr>
              <a:t>lterrillhebisd.wikispaces.com</a:t>
            </a:r>
          </a:p>
        </p:txBody>
      </p:sp>
      <p:sp>
        <p:nvSpPr>
          <p:cNvPr id="4" name="Footer Placeholder 3"/>
          <p:cNvSpPr>
            <a:spLocks noGrp="1"/>
          </p:cNvSpPr>
          <p:nvPr>
            <p:ph type="ftr" sz="quarter" idx="11"/>
          </p:nvPr>
        </p:nvSpPr>
        <p:spPr/>
        <p:txBody>
          <a:bodyPr/>
          <a:lstStyle/>
          <a:p>
            <a:r>
              <a:rPr lang="en-US" smtClean="0"/>
              <a:t>Laura Terrill, HEB 2014</a:t>
            </a:r>
            <a:endParaRPr lang="en-US" dirty="0"/>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2</a:t>
            </a:fld>
            <a:endParaRPr lang="en-US"/>
          </a:p>
        </p:txBody>
      </p:sp>
      <p:pic>
        <p:nvPicPr>
          <p:cNvPr id="5" name="Picture 4" descr="Screen Shot 2014-08-13 at 9.22.51 PM.png"/>
          <p:cNvPicPr>
            <a:picLocks noChangeAspect="1"/>
          </p:cNvPicPr>
          <p:nvPr/>
        </p:nvPicPr>
        <p:blipFill>
          <a:blip r:embed="rId2"/>
          <a:stretch>
            <a:fillRect/>
          </a:stretch>
        </p:blipFill>
        <p:spPr>
          <a:xfrm>
            <a:off x="1917006" y="1178321"/>
            <a:ext cx="5567049" cy="530352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28600" y="957263"/>
          <a:ext cx="8686800" cy="5443945"/>
        </p:xfrm>
        <a:graphic>
          <a:graphicData uri="http://schemas.openxmlformats.org/drawingml/2006/table">
            <a:tbl>
              <a:tblPr firstRow="1" bandRow="1">
                <a:tableStyleId>{69CF1AB2-1976-4502-BF36-3FF5EA218861}</a:tableStyleId>
              </a:tblPr>
              <a:tblGrid>
                <a:gridCol w="4343400"/>
                <a:gridCol w="4343400"/>
              </a:tblGrid>
              <a:tr h="352697">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0"/>
                        <a:t>Students will read authentic text indicating basic concepts for a healthy diet. They will look at authentic recipes and </a:t>
                      </a:r>
                      <a:r>
                        <a:rPr lang="en-US" sz="1800" b="1">
                          <a:solidFill>
                            <a:srgbClr val="FF0000"/>
                          </a:solidFill>
                        </a:rPr>
                        <a:t>indicate if the foods are healthy or not</a:t>
                      </a:r>
                      <a:r>
                        <a:rPr lang="en-US" sz="1800" b="0"/>
                        <a:t> and will check reasons why or why not. They also listen to descriptions of images from Hungry Planet and select the image that is being described. </a:t>
                      </a:r>
                    </a:p>
                    <a:p>
                      <a:pPr algn="ctr"/>
                      <a:endParaRPr lang="en-US" sz="1800">
                        <a:latin typeface="Calibri"/>
                        <a:cs typeface="Calibri"/>
                      </a:endParaRPr>
                    </a:p>
                  </a:txBody>
                  <a:tcPr anchor="ctr"/>
                </a:tc>
                <a:tc hMerge="1">
                  <a:txBody>
                    <a:bodyPr/>
                    <a:lstStyle/>
                    <a:p>
                      <a:endParaRPr lang="en-US"/>
                    </a:p>
                  </a:txBody>
                  <a:tcPr/>
                </a:tc>
              </a:tr>
              <a:tr h="1146266">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a:solidFill>
                          <a:schemeClr val="tx2"/>
                        </a:solidFill>
                      </a:endParaRPr>
                    </a:p>
                  </a:txBody>
                  <a:tcPr>
                    <a:solidFill>
                      <a:schemeClr val="accent1">
                        <a:lumMod val="60000"/>
                        <a:lumOff val="40000"/>
                      </a:schemeClr>
                    </a:solidFill>
                  </a:tcPr>
                </a:tc>
                <a:tc hMerge="1">
                  <a:txBody>
                    <a:bodyPr/>
                    <a:lstStyle/>
                    <a:p>
                      <a:endParaRPr lang="en-US"/>
                    </a:p>
                  </a:txBody>
                  <a:tcPr/>
                </a:tc>
              </a:tr>
              <a:tr h="3526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t>Project:  </a:t>
                      </a:r>
                      <a:r>
                        <a:rPr lang="en-US" sz="1800"/>
                        <a:t>Students will </a:t>
                      </a:r>
                      <a:r>
                        <a:rPr lang="en-US" sz="1800" b="1">
                          <a:solidFill>
                            <a:srgbClr val="FF0000"/>
                          </a:solidFill>
                        </a:rPr>
                        <a:t>create</a:t>
                      </a:r>
                      <a:r>
                        <a:rPr lang="en-US" sz="1800"/>
                        <a:t> a public service announcement to </a:t>
                      </a:r>
                      <a:r>
                        <a:rPr lang="en-US" sz="1800" b="1">
                          <a:solidFill>
                            <a:srgbClr val="FF0000"/>
                          </a:solidFill>
                        </a:rPr>
                        <a:t>address nutritional and / or hunger issues </a:t>
                      </a:r>
                      <a:r>
                        <a:rPr lang="en-US" sz="1800"/>
                        <a:t>in their community.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800">
                        <a:solidFill>
                          <a:srgbClr val="000000"/>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800" b="1">
                          <a:solidFill>
                            <a:srgbClr val="000000"/>
                          </a:solidFill>
                        </a:rPr>
                        <a:t>On-Demand: </a:t>
                      </a:r>
                      <a:r>
                        <a:rPr lang="en-US" sz="1800">
                          <a:ea typeface="ＭＳ Ｐゴシック" pitchFamily="-101" charset="-128"/>
                          <a:cs typeface="ＭＳ Ｐゴシック" pitchFamily="-101" charset="-128"/>
                        </a:rPr>
                        <a:t>You are so proud of yourself….a perfectly healthy day of eating and then disaster. Comment on your eating habits for the day…</a:t>
                      </a:r>
                      <a:endParaRPr lang="en-US" sz="1800">
                        <a:solidFill>
                          <a:srgbClr val="000000"/>
                        </a:solidFill>
                      </a:endParaRPr>
                    </a:p>
                    <a:p>
                      <a:pPr algn="l"/>
                      <a:endParaRPr lang="en-US" sz="1800" b="1">
                        <a:latin typeface="Calibri"/>
                        <a:cs typeface="Calibri"/>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a:t>Students will have completed various activities based on visuals throughout the unit. For the interpersonal assessment, students will be given random images and will be expected to ask and answer questions about food choice, likes and dislikes and diet. They </a:t>
                      </a:r>
                      <a:r>
                        <a:rPr lang="en-US" sz="1800" b="1">
                          <a:solidFill>
                            <a:srgbClr val="FF0000"/>
                          </a:solidFill>
                        </a:rPr>
                        <a:t>will discuss hunger based on the setting of the images.</a:t>
                      </a:r>
                      <a:endParaRPr lang="en-US" sz="1800" b="1">
                        <a:solidFill>
                          <a:srgbClr val="FF0000"/>
                        </a:solidFill>
                        <a:latin typeface="Cambria" pitchFamily="-1" charset="0"/>
                        <a:ea typeface="Cambria" pitchFamily="-1" charset="0"/>
                        <a:cs typeface="Cambria" pitchFamily="-1" charset="0"/>
                      </a:endParaRPr>
                    </a:p>
                    <a:p>
                      <a:pPr algn="l"/>
                      <a:endParaRPr lang="en-US" sz="1800" b="1">
                        <a:latin typeface="Calibri"/>
                        <a:cs typeface="Calibri"/>
                      </a:endParaRPr>
                    </a:p>
                  </a:txBody>
                  <a:tcPr/>
                </a:tc>
              </a:tr>
            </a:tbl>
          </a:graphicData>
        </a:graphic>
      </p:graphicFrame>
      <p:sp>
        <p:nvSpPr>
          <p:cNvPr id="116750"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normAutofit fontScale="85000" lnSpcReduction="20000"/>
          </a:bodyPr>
          <a:lstStyle/>
          <a:p>
            <a:fld id="{44D1FB77-3246-5A45-BBC2-F214E61EE496}" type="slidenum">
              <a:rPr lang="en-US">
                <a:latin typeface="Arial" pitchFamily="-101" charset="0"/>
                <a:ea typeface="ＭＳ Ｐゴシック" pitchFamily="-101" charset="-128"/>
                <a:cs typeface="ＭＳ Ｐゴシック" pitchFamily="-101" charset="-128"/>
              </a:rPr>
              <a:pPr/>
              <a:t>20</a:t>
            </a:fld>
            <a:endParaRPr lang="en-US">
              <a:latin typeface="Arial" pitchFamily="-101" charset="0"/>
              <a:ea typeface="ＭＳ Ｐゴシック" pitchFamily="-101" charset="-128"/>
              <a:cs typeface="ＭＳ Ｐゴシック" pitchFamily="-101" charset="-128"/>
            </a:endParaRPr>
          </a:p>
        </p:txBody>
      </p:sp>
      <p:sp>
        <p:nvSpPr>
          <p:cNvPr id="116751" name="TextBox 7"/>
          <p:cNvSpPr txBox="1">
            <a:spLocks noChangeArrowheads="1"/>
          </p:cNvSpPr>
          <p:nvPr/>
        </p:nvSpPr>
        <p:spPr bwMode="auto">
          <a:xfrm>
            <a:off x="606425" y="2590800"/>
            <a:ext cx="4122738" cy="907941"/>
          </a:xfrm>
          <a:prstGeom prst="rect">
            <a:avLst/>
          </a:prstGeom>
          <a:noFill/>
          <a:ln w="9525">
            <a:noFill/>
            <a:miter lim="800000"/>
            <a:headEnd/>
            <a:tailEnd/>
          </a:ln>
        </p:spPr>
        <p:txBody>
          <a:bodyPr>
            <a:prstTxWarp prst="textNoShape">
              <a:avLst/>
            </a:prstTxWarp>
            <a:spAutoFit/>
          </a:bodyPr>
          <a:lstStyle/>
          <a:p>
            <a:pPr indent="182563">
              <a:spcBef>
                <a:spcPts val="600"/>
              </a:spcBef>
              <a:buFont typeface="Arial" pitchFamily="-101" charset="0"/>
              <a:buChar char="•"/>
            </a:pPr>
            <a:r>
              <a:rPr lang="en-US" sz="2400" i="1"/>
              <a:t>Communication</a:t>
            </a:r>
          </a:p>
          <a:p>
            <a:pPr indent="182563">
              <a:spcBef>
                <a:spcPts val="600"/>
              </a:spcBef>
              <a:buFont typeface="Arial" pitchFamily="-101" charset="0"/>
              <a:buChar char="•"/>
            </a:pPr>
            <a:r>
              <a:rPr lang="en-US" sz="2400" i="1"/>
              <a:t>Collaboration</a:t>
            </a:r>
          </a:p>
        </p:txBody>
      </p:sp>
      <p:sp>
        <p:nvSpPr>
          <p:cNvPr id="8" name="TextBox 7"/>
          <p:cNvSpPr txBox="1"/>
          <p:nvPr/>
        </p:nvSpPr>
        <p:spPr bwMode="auto">
          <a:xfrm>
            <a:off x="3249613" y="2590800"/>
            <a:ext cx="5589587" cy="1800225"/>
          </a:xfrm>
          <a:prstGeom prst="rect">
            <a:avLst/>
          </a:prstGeom>
          <a:noFill/>
        </p:spPr>
        <p:txBody>
          <a:bodyPr>
            <a:spAutoFit/>
          </a:bodyPr>
          <a:lstStyle/>
          <a:p>
            <a:pPr marL="182880" indent="-182880">
              <a:spcBef>
                <a:spcPts val="600"/>
              </a:spcBef>
              <a:buFont typeface="Arial"/>
              <a:buChar char="•"/>
              <a:defRPr/>
            </a:pPr>
            <a:r>
              <a:rPr lang="en-US" sz="2400" i="1">
                <a:ea typeface="ＭＳ Ｐゴシック" pitchFamily="-84" charset="-128"/>
                <a:cs typeface="ＭＳ Ｐゴシック" pitchFamily="-84" charset="-128"/>
              </a:rPr>
              <a:t>Critical Thinking and Problem Solving</a:t>
            </a:r>
          </a:p>
          <a:p>
            <a:pPr marL="182880" indent="-182880">
              <a:spcBef>
                <a:spcPts val="600"/>
              </a:spcBef>
              <a:buFont typeface="Arial"/>
              <a:buChar char="•"/>
              <a:defRPr/>
            </a:pPr>
            <a:r>
              <a:rPr lang="en-US" sz="2400" i="1">
                <a:ea typeface="ＭＳ Ｐゴシック" pitchFamily="-84" charset="-128"/>
                <a:cs typeface="ＭＳ Ｐゴシック" pitchFamily="-84" charset="-128"/>
              </a:rPr>
              <a:t>Creativity and Innovation</a:t>
            </a:r>
          </a:p>
          <a:p>
            <a:pPr marL="182880" indent="-182880">
              <a:spcBef>
                <a:spcPts val="600"/>
              </a:spcBef>
              <a:buFont typeface="Arial"/>
              <a:buChar char="•"/>
              <a:defRPr/>
            </a:pPr>
            <a:endParaRPr lang="en-US" sz="2400">
              <a:ea typeface="ＭＳ Ｐゴシック" pitchFamily="-84" charset="-128"/>
              <a:cs typeface="ＭＳ Ｐゴシック" pitchFamily="-84" charset="-128"/>
            </a:endParaRPr>
          </a:p>
          <a:p>
            <a:pPr indent="274320">
              <a:spcBef>
                <a:spcPts val="600"/>
              </a:spcBef>
              <a:defRPr/>
            </a:pPr>
            <a:endParaRPr lang="en-US" sz="2400" i="1">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eaLnBrk="1" hangingPunct="1"/>
            <a:r>
              <a:rPr lang="en-US">
                <a:ea typeface="ＭＳ Ｐゴシック" pitchFamily="-105" charset="-128"/>
                <a:cs typeface="ＭＳ Ｐゴシック" pitchFamily="-105" charset="-128"/>
              </a:rPr>
              <a:t>Student Can-do’s</a:t>
            </a:r>
          </a:p>
        </p:txBody>
      </p:sp>
      <p:graphicFrame>
        <p:nvGraphicFramePr>
          <p:cNvPr id="5" name="Table 4"/>
          <p:cNvGraphicFramePr>
            <a:graphicFrameLocks noGrp="1"/>
          </p:cNvGraphicFramePr>
          <p:nvPr/>
        </p:nvGraphicFramePr>
        <p:xfrm>
          <a:off x="304800" y="1524000"/>
          <a:ext cx="8382000" cy="4974364"/>
        </p:xfrm>
        <a:graphic>
          <a:graphicData uri="http://schemas.openxmlformats.org/drawingml/2006/table">
            <a:tbl>
              <a:tblPr firstRow="1" bandRow="1">
                <a:tableStyleId>{5C22544A-7EE6-4342-B048-85BDC9FD1C3A}</a:tableStyleId>
              </a:tblPr>
              <a:tblGrid>
                <a:gridCol w="5562600"/>
                <a:gridCol w="914400"/>
                <a:gridCol w="990600"/>
                <a:gridCol w="914400"/>
              </a:tblGrid>
              <a:tr h="794425">
                <a:tc>
                  <a:txBody>
                    <a:bodyPr/>
                    <a:lstStyle/>
                    <a:p>
                      <a:pPr algn="l"/>
                      <a:r>
                        <a:rPr lang="en-US" sz="2000" b="0"/>
                        <a:t>I</a:t>
                      </a:r>
                      <a:r>
                        <a:rPr lang="en-US" sz="2000" b="0" baseline="0"/>
                        <a:t> can</a:t>
                      </a:r>
                      <a:endParaRPr lang="en-US" sz="2000" b="0"/>
                    </a:p>
                  </a:txBody>
                  <a:tcPr anchor="ctr"/>
                </a:tc>
                <a:tc>
                  <a:txBody>
                    <a:bodyPr/>
                    <a:lstStyle/>
                    <a:p>
                      <a:pPr algn="ctr"/>
                      <a:r>
                        <a:rPr lang="en-US" sz="2000" b="0"/>
                        <a:t>Yes</a:t>
                      </a:r>
                    </a:p>
                  </a:txBody>
                  <a:tcPr anchor="ctr"/>
                </a:tc>
                <a:tc>
                  <a:txBody>
                    <a:bodyPr/>
                    <a:lstStyle/>
                    <a:p>
                      <a:pPr algn="ctr"/>
                      <a:r>
                        <a:rPr lang="en-US" sz="2000" b="0"/>
                        <a:t>With some help</a:t>
                      </a:r>
                    </a:p>
                  </a:txBody>
                  <a:tcPr anchor="ctr"/>
                </a:tc>
                <a:tc>
                  <a:txBody>
                    <a:bodyPr/>
                    <a:lstStyle/>
                    <a:p>
                      <a:pPr algn="ctr"/>
                      <a:r>
                        <a:rPr lang="en-US" sz="2000" b="0"/>
                        <a:t>Not yet</a:t>
                      </a:r>
                    </a:p>
                  </a:txBody>
                  <a:tcPr anchor="ctr"/>
                </a:tc>
              </a:tr>
              <a:tr h="460262">
                <a:tc>
                  <a:txBody>
                    <a:bodyPr/>
                    <a:lstStyle/>
                    <a:p>
                      <a:pPr marL="0" marR="0">
                        <a:spcBef>
                          <a:spcPts val="0"/>
                        </a:spcBef>
                        <a:spcAft>
                          <a:spcPts val="0"/>
                        </a:spcAft>
                      </a:pPr>
                      <a:r>
                        <a:rPr lang="en-US" sz="2000" b="1">
                          <a:latin typeface="Cambria"/>
                          <a:ea typeface="Cambria"/>
                          <a:cs typeface="Cambria"/>
                        </a:rPr>
                        <a:t>ask and answer questions</a:t>
                      </a:r>
                      <a:r>
                        <a:rPr lang="en-US" sz="2000">
                          <a:latin typeface="Cambria"/>
                          <a:ea typeface="Cambria"/>
                          <a:cs typeface="Cambria"/>
                        </a:rPr>
                        <a:t> about food and hunger </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talk about likes and dislikes</a:t>
                      </a:r>
                      <a:r>
                        <a:rPr lang="en-US" sz="2000">
                          <a:latin typeface="Cambria"/>
                          <a:ea typeface="Cambria"/>
                          <a:cs typeface="Cambria"/>
                        </a:rPr>
                        <a:t> concerning common and international foods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identify </a:t>
                      </a:r>
                      <a:r>
                        <a:rPr lang="en-US" sz="2000">
                          <a:latin typeface="Cambria"/>
                          <a:ea typeface="Cambria"/>
                          <a:cs typeface="Cambria"/>
                        </a:rPr>
                        <a:t>where certain foods are from and identify key ingredient(s)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ask and answer</a:t>
                      </a:r>
                      <a:r>
                        <a:rPr lang="en-US" sz="2000">
                          <a:latin typeface="Cambria"/>
                          <a:ea typeface="Cambria"/>
                          <a:cs typeface="Cambria"/>
                        </a:rPr>
                        <a:t> if they would like certain dishes and give reasons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where and why hunger exists in the world</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lang="en-US" sz="2000" b="1">
                          <a:latin typeface="Cambria"/>
                          <a:ea typeface="Cambria"/>
                          <a:cs typeface="Cambria"/>
                        </a:rPr>
                        <a:t>explain</a:t>
                      </a:r>
                      <a:r>
                        <a:rPr lang="en-US" sz="2000">
                          <a:latin typeface="Cambria"/>
                          <a:ea typeface="Cambria"/>
                          <a:cs typeface="Cambria"/>
                        </a:rPr>
                        <a:t> how they make good / poor food choices</a:t>
                      </a: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r h="460262">
                <a:tc>
                  <a:txBody>
                    <a:bodyPr/>
                    <a:lstStyle/>
                    <a:p>
                      <a:pPr marL="0" marR="0">
                        <a:spcBef>
                          <a:spcPts val="0"/>
                        </a:spcBef>
                        <a:spcAft>
                          <a:spcPts val="0"/>
                        </a:spcAft>
                      </a:pPr>
                      <a:r>
                        <a:rPr kumimoji="0" lang="en-US" sz="1800" b="1" kern="1200">
                          <a:solidFill>
                            <a:schemeClr val="dk1"/>
                          </a:solidFill>
                          <a:latin typeface="+mn-lt"/>
                          <a:ea typeface="+mn-ea"/>
                          <a:cs typeface="+mn-cs"/>
                        </a:rPr>
                        <a:t>explain</a:t>
                      </a:r>
                      <a:r>
                        <a:rPr kumimoji="0" lang="en-US" sz="1800" kern="1200">
                          <a:solidFill>
                            <a:schemeClr val="dk1"/>
                          </a:solidFill>
                          <a:latin typeface="+mn-lt"/>
                          <a:ea typeface="+mn-ea"/>
                          <a:cs typeface="+mn-cs"/>
                        </a:rPr>
                        <a:t> how they make good / poor food choices</a:t>
                      </a:r>
                      <a:r>
                        <a:rPr lang="en-US" sz="2000"/>
                        <a:t> </a:t>
                      </a:r>
                      <a:endParaRPr lang="en-US" sz="2000">
                        <a:latin typeface="Cambria"/>
                        <a:ea typeface="Cambria"/>
                        <a:cs typeface="Cambria"/>
                      </a:endParaRPr>
                    </a:p>
                  </a:txBody>
                  <a:tcPr marL="68580" marR="68580" marT="0" marB="0"/>
                </a:tc>
                <a:tc>
                  <a:txBody>
                    <a:bodyPr/>
                    <a:lstStyle/>
                    <a:p>
                      <a:endParaRPr lang="en-US"/>
                    </a:p>
                  </a:txBody>
                  <a:tcPr/>
                </a:tc>
                <a:tc>
                  <a:txBody>
                    <a:bodyPr/>
                    <a:lstStyle/>
                    <a:p>
                      <a:endParaRPr lang="en-US"/>
                    </a:p>
                  </a:txBody>
                  <a:tcPr/>
                </a:tc>
                <a:tc>
                  <a:txBody>
                    <a:bodyPr/>
                    <a:lstStyle/>
                    <a:p>
                      <a:endParaRPr lang="en-US"/>
                    </a:p>
                  </a:txBody>
                  <a:tcPr/>
                </a:tc>
              </a:tr>
            </a:tbl>
          </a:graphicData>
        </a:graphic>
      </p:graphicFrame>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21</a:t>
            </a:fld>
            <a:endParaRPr lang="en-US"/>
          </a:p>
        </p:txBody>
      </p:sp>
      <p:sp>
        <p:nvSpPr>
          <p:cNvPr id="6" name="Footer Placeholder 5"/>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6370" name="Title 3"/>
          <p:cNvSpPr>
            <a:spLocks noGrp="1"/>
          </p:cNvSpPr>
          <p:nvPr>
            <p:ph type="title"/>
          </p:nvPr>
        </p:nvSpPr>
        <p:spPr>
          <a:xfrm>
            <a:off x="447349" y="262830"/>
            <a:ext cx="8229600" cy="1069975"/>
          </a:xfrm>
        </p:spPr>
        <p:txBody>
          <a:bodyPr/>
          <a:lstStyle/>
          <a:p>
            <a:pPr eaLnBrk="1" hangingPunct="1"/>
            <a:r>
              <a:rPr lang="en-US">
                <a:ea typeface="ＭＳ Ｐゴシック" pitchFamily="-105" charset="-128"/>
                <a:cs typeface="ＭＳ Ｐゴシック" pitchFamily="-105" charset="-128"/>
              </a:rPr>
              <a:t>Teacher Observation Check List</a:t>
            </a:r>
          </a:p>
        </p:txBody>
      </p:sp>
      <p:graphicFrame>
        <p:nvGraphicFramePr>
          <p:cNvPr id="4" name="Table 3"/>
          <p:cNvGraphicFramePr>
            <a:graphicFrameLocks noGrp="1"/>
          </p:cNvGraphicFramePr>
          <p:nvPr/>
        </p:nvGraphicFramePr>
        <p:xfrm>
          <a:off x="304800" y="1397000"/>
          <a:ext cx="8534400" cy="5308600"/>
        </p:xfrm>
        <a:graphic>
          <a:graphicData uri="http://schemas.openxmlformats.org/drawingml/2006/table">
            <a:tbl>
              <a:tblPr firstRow="1" bandRow="1">
                <a:tableStyleId>{5940675A-B579-460E-94D1-54222C63F5DA}</a:tableStyleId>
              </a:tblPr>
              <a:tblGrid>
                <a:gridCol w="2667000"/>
                <a:gridCol w="838200"/>
                <a:gridCol w="838200"/>
                <a:gridCol w="838200"/>
                <a:gridCol w="838200"/>
                <a:gridCol w="838200"/>
                <a:gridCol w="838200"/>
                <a:gridCol w="838200"/>
              </a:tblGrid>
              <a:tr h="3708400">
                <a:tc>
                  <a:txBody>
                    <a:bodyPr/>
                    <a:lstStyle/>
                    <a:p>
                      <a:pPr marL="91440"/>
                      <a:endParaRPr lang="en-US"/>
                    </a:p>
                  </a:txBody>
                  <a:tcPr/>
                </a:tc>
                <a:tc>
                  <a:txBody>
                    <a:bodyPr/>
                    <a:lstStyle/>
                    <a:p>
                      <a:pPr marL="91440" marR="0">
                        <a:spcBef>
                          <a:spcPts val="0"/>
                        </a:spcBef>
                        <a:spcAft>
                          <a:spcPts val="0"/>
                        </a:spcAft>
                      </a:pPr>
                      <a:r>
                        <a:rPr lang="en-US" sz="1600" b="0">
                          <a:latin typeface="Cambria"/>
                          <a:ea typeface="Cambria"/>
                          <a:cs typeface="Cambria"/>
                        </a:rPr>
                        <a:t>ask and answer questions about food and hunger </a:t>
                      </a:r>
                    </a:p>
                  </a:txBody>
                  <a:tcPr marL="68580" marR="68580" marT="0" marB="0" vert="vert270"/>
                </a:tc>
                <a:tc>
                  <a:txBody>
                    <a:bodyPr/>
                    <a:lstStyle/>
                    <a:p>
                      <a:pPr marL="91440" marR="0" indent="0" algn="l" defTabSz="914400" rtl="0" eaLnBrk="1" fontAlgn="auto" latinLnBrk="0" hangingPunct="1">
                        <a:lnSpc>
                          <a:spcPct val="100000"/>
                        </a:lnSpc>
                        <a:spcBef>
                          <a:spcPts val="0"/>
                        </a:spcBef>
                        <a:spcAft>
                          <a:spcPts val="0"/>
                        </a:spcAft>
                        <a:buClrTx/>
                        <a:buSzTx/>
                        <a:buFontTx/>
                        <a:buNone/>
                        <a:tabLst/>
                        <a:defRPr/>
                      </a:pPr>
                      <a:r>
                        <a:rPr lang="en-US" sz="1600" b="0">
                          <a:latin typeface="Cambria"/>
                          <a:ea typeface="Cambria"/>
                          <a:cs typeface="Cambria"/>
                        </a:rPr>
                        <a:t>talk about likes and dislikes concerning common and international foods</a:t>
                      </a:r>
                    </a:p>
                    <a:p>
                      <a:pPr marL="91440" marR="0">
                        <a:spcBef>
                          <a:spcPts val="0"/>
                        </a:spcBef>
                        <a:spcAft>
                          <a:spcPts val="0"/>
                        </a:spcAft>
                      </a:pPr>
                      <a:endParaRPr lang="en-US" sz="1600" b="0">
                        <a:latin typeface="Cambria"/>
                        <a:ea typeface="Cambria"/>
                        <a:cs typeface="Cambria"/>
                      </a:endParaRPr>
                    </a:p>
                  </a:txBody>
                  <a:tcPr marL="68580" marR="68580" marT="0" marB="0" vert="vert270"/>
                </a:tc>
                <a:tc>
                  <a:txBody>
                    <a:bodyPr/>
                    <a:lstStyle/>
                    <a:p>
                      <a:pPr marL="91440" marR="0">
                        <a:spcBef>
                          <a:spcPts val="0"/>
                        </a:spcBef>
                        <a:spcAft>
                          <a:spcPts val="0"/>
                        </a:spcAft>
                      </a:pPr>
                      <a:r>
                        <a:rPr lang="en-US" sz="1600" b="0">
                          <a:latin typeface="Cambria"/>
                          <a:ea typeface="Cambria"/>
                          <a:cs typeface="Cambria"/>
                        </a:rPr>
                        <a:t>identify where certain foods are from and identify key ingredient(s)</a:t>
                      </a:r>
                    </a:p>
                  </a:txBody>
                  <a:tcPr marL="68580" marR="68580" marT="0" marB="0" vert="vert270"/>
                </a:tc>
                <a:tc>
                  <a:txBody>
                    <a:bodyPr/>
                    <a:lstStyle/>
                    <a:p>
                      <a:pPr marL="91440" marR="0">
                        <a:spcBef>
                          <a:spcPts val="0"/>
                        </a:spcBef>
                        <a:spcAft>
                          <a:spcPts val="0"/>
                        </a:spcAft>
                      </a:pPr>
                      <a:r>
                        <a:rPr lang="en-US" sz="1600" b="0">
                          <a:latin typeface="Cambria"/>
                          <a:ea typeface="Cambria"/>
                          <a:cs typeface="Cambria"/>
                        </a:rPr>
                        <a:t>ask and answer if they would like certain dishes and give reasons</a:t>
                      </a:r>
                    </a:p>
                  </a:txBody>
                  <a:tcPr marL="68580" marR="68580" marT="0" marB="0" vert="vert270"/>
                </a:tc>
                <a:tc>
                  <a:txBody>
                    <a:bodyPr/>
                    <a:lstStyle/>
                    <a:p>
                      <a:pPr marL="91440" marR="0" indent="0" algn="l" defTabSz="914400" rtl="0" eaLnBrk="1" fontAlgn="auto" latinLnBrk="0" hangingPunct="1">
                        <a:lnSpc>
                          <a:spcPct val="100000"/>
                        </a:lnSpc>
                        <a:spcBef>
                          <a:spcPts val="0"/>
                        </a:spcBef>
                        <a:spcAft>
                          <a:spcPts val="0"/>
                        </a:spcAft>
                        <a:buClrTx/>
                        <a:buSzTx/>
                        <a:buFontTx/>
                        <a:buNone/>
                        <a:tabLst/>
                        <a:defRPr/>
                      </a:pPr>
                      <a:r>
                        <a:rPr lang="en-US" sz="1600" b="0">
                          <a:latin typeface="Cambria"/>
                          <a:ea typeface="Cambria"/>
                          <a:cs typeface="Cambria"/>
                        </a:rPr>
                        <a:t>explain where and why hunger exists in the world</a:t>
                      </a:r>
                    </a:p>
                    <a:p>
                      <a:pPr marL="91440" marR="0">
                        <a:spcBef>
                          <a:spcPts val="0"/>
                        </a:spcBef>
                        <a:spcAft>
                          <a:spcPts val="0"/>
                        </a:spcAft>
                      </a:pPr>
                      <a:endParaRPr lang="en-US" sz="1600" b="0">
                        <a:latin typeface="Cambria"/>
                        <a:ea typeface="Cambria"/>
                        <a:cs typeface="Cambria"/>
                      </a:endParaRPr>
                    </a:p>
                  </a:txBody>
                  <a:tcPr marL="68580" marR="68580" marT="0" marB="0" vert="vert270"/>
                </a:tc>
                <a:tc>
                  <a:txBody>
                    <a:bodyPr/>
                    <a:lstStyle/>
                    <a:p>
                      <a:pPr marL="91440" marR="0">
                        <a:spcBef>
                          <a:spcPts val="0"/>
                        </a:spcBef>
                        <a:spcAft>
                          <a:spcPts val="0"/>
                        </a:spcAft>
                      </a:pPr>
                      <a:r>
                        <a:rPr lang="en-US" sz="1600" b="0">
                          <a:latin typeface="Cambria"/>
                          <a:ea typeface="Cambria"/>
                          <a:cs typeface="Cambria"/>
                        </a:rPr>
                        <a:t>explain how they make good / poor food choices</a:t>
                      </a:r>
                    </a:p>
                  </a:txBody>
                  <a:tcPr marL="68580" marR="68580" marT="0" marB="0" vert="vert270"/>
                </a:tc>
                <a:tc>
                  <a:txBody>
                    <a:bodyPr/>
                    <a:lstStyle/>
                    <a:p>
                      <a:pPr marL="91440" marR="0">
                        <a:spcBef>
                          <a:spcPts val="0"/>
                        </a:spcBef>
                        <a:spcAft>
                          <a:spcPts val="0"/>
                        </a:spcAft>
                      </a:pPr>
                      <a:r>
                        <a:rPr kumimoji="0" lang="en-US" sz="1600" b="0" kern="1200">
                          <a:solidFill>
                            <a:schemeClr val="tx1"/>
                          </a:solidFill>
                          <a:latin typeface="Cambria"/>
                          <a:ea typeface="+mn-ea"/>
                          <a:cs typeface="Cambria"/>
                        </a:rPr>
                        <a:t>explain how they make good / poor food choices</a:t>
                      </a:r>
                      <a:r>
                        <a:rPr lang="en-US" sz="1600" b="0">
                          <a:latin typeface="Cambria"/>
                          <a:cs typeface="Cambria"/>
                        </a:rPr>
                        <a:t> </a:t>
                      </a:r>
                      <a:endParaRPr lang="en-US" sz="1600" b="0">
                        <a:latin typeface="Cambria"/>
                        <a:ea typeface="Cambria"/>
                        <a:cs typeface="Cambria"/>
                      </a:endParaRPr>
                    </a:p>
                  </a:txBody>
                  <a:tcPr marL="68580" marR="68580" marT="0" marB="0" vert="vert270"/>
                </a:tc>
              </a:tr>
              <a:tr h="533400">
                <a:tc>
                  <a:txBody>
                    <a:bodyPr/>
                    <a:lstStyle/>
                    <a:p>
                      <a:r>
                        <a:rPr lang="en-US"/>
                        <a:t>Student 1</a:t>
                      </a:r>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r>
              <a:tr h="533400">
                <a:tc>
                  <a:txBody>
                    <a:bodyPr/>
                    <a:lstStyle/>
                    <a:p>
                      <a:r>
                        <a:rPr lang="en-US"/>
                        <a:t>Student 2</a:t>
                      </a:r>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r>
              <a:tr h="533400">
                <a:tc>
                  <a:txBody>
                    <a:bodyPr/>
                    <a:lstStyle/>
                    <a:p>
                      <a:r>
                        <a:rPr lang="en-US"/>
                        <a:t>Student</a:t>
                      </a:r>
                      <a:r>
                        <a:rPr lang="en-US" baseline="0"/>
                        <a:t> 3</a:t>
                      </a:r>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c>
                  <a:txBody>
                    <a:bodyPr/>
                    <a:lstStyle/>
                    <a:p>
                      <a:endParaRPr lang="en-US"/>
                    </a:p>
                  </a:txBody>
                  <a:tcPr anchor="ctr"/>
                </a:tc>
              </a:tr>
            </a:tbl>
          </a:graphicData>
        </a:graphic>
      </p:graphicFrame>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22</a:t>
            </a:fld>
            <a:endParaRPr lang="en-US"/>
          </a:p>
        </p:txBody>
      </p:sp>
      <p:sp>
        <p:nvSpPr>
          <p:cNvPr id="6" name="Footer Placeholder 5"/>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7391400" y="54114"/>
            <a:ext cx="1605578" cy="707886"/>
          </a:xfrm>
          <a:prstGeom prst="rect">
            <a:avLst/>
          </a:prstGeom>
          <a:noFill/>
          <a:ln w="9525">
            <a:noFill/>
            <a:miter lim="800000"/>
            <a:headEnd/>
            <a:tailEnd/>
          </a:ln>
        </p:spPr>
        <p:txBody>
          <a:bodyPr wrap="none">
            <a:prstTxWarp prst="textNoShape">
              <a:avLst/>
            </a:prstTxWarp>
            <a:spAutoFit/>
          </a:bodyPr>
          <a:lstStyle/>
          <a:p>
            <a:pPr algn="ctr"/>
            <a:r>
              <a:rPr lang="en-US" sz="4000">
                <a:solidFill>
                  <a:schemeClr val="bg1"/>
                </a:solidFill>
                <a:latin typeface="Calibri"/>
                <a:cs typeface="Calibri"/>
              </a:rPr>
              <a:t>Novice</a:t>
            </a:r>
          </a:p>
        </p:txBody>
      </p:sp>
      <p:sp>
        <p:nvSpPr>
          <p:cNvPr id="55300" name="Text Box 4"/>
          <p:cNvSpPr txBox="1">
            <a:spLocks noChangeArrowheads="1"/>
          </p:cNvSpPr>
          <p:nvPr/>
        </p:nvSpPr>
        <p:spPr bwMode="auto">
          <a:xfrm>
            <a:off x="1614074" y="467068"/>
            <a:ext cx="5959046" cy="553998"/>
          </a:xfrm>
          <a:prstGeom prst="rect">
            <a:avLst/>
          </a:prstGeom>
          <a:noFill/>
          <a:ln w="9525">
            <a:noFill/>
            <a:miter lim="800000"/>
            <a:headEnd/>
            <a:tailEnd/>
          </a:ln>
        </p:spPr>
        <p:txBody>
          <a:bodyPr wrap="none">
            <a:prstTxWarp prst="textNoShape">
              <a:avLst/>
            </a:prstTxWarp>
            <a:spAutoFit/>
          </a:bodyPr>
          <a:lstStyle/>
          <a:p>
            <a:pPr algn="ctr">
              <a:defRPr/>
            </a:pPr>
            <a:r>
              <a:rPr lang="en-US" sz="3000">
                <a:latin typeface="Arial" charset="0"/>
                <a:ea typeface="ＭＳ Ｐゴシック" charset="-128"/>
                <a:cs typeface="ＭＳ Ｐゴシック" charset="-128"/>
              </a:rPr>
              <a:t>express preferences and opinions</a:t>
            </a:r>
          </a:p>
        </p:txBody>
      </p:sp>
      <p:sp>
        <p:nvSpPr>
          <p:cNvPr id="55301" name="Text Box 5"/>
          <p:cNvSpPr txBox="1">
            <a:spLocks noChangeArrowheads="1"/>
          </p:cNvSpPr>
          <p:nvPr/>
        </p:nvSpPr>
        <p:spPr bwMode="auto">
          <a:xfrm>
            <a:off x="533400" y="2273300"/>
            <a:ext cx="3048000" cy="2862322"/>
          </a:xfrm>
          <a:prstGeom prst="rect">
            <a:avLst/>
          </a:prstGeom>
          <a:noFill/>
          <a:ln w="9525">
            <a:noFill/>
            <a:miter lim="800000"/>
            <a:headEnd/>
            <a:tailEnd/>
          </a:ln>
        </p:spPr>
        <p:txBody>
          <a:bodyPr>
            <a:prstTxWarp prst="textNoShape">
              <a:avLst/>
            </a:prstTxWarp>
            <a:spAutoFit/>
          </a:bodyPr>
          <a:lstStyle/>
          <a:p>
            <a:pPr>
              <a:defRPr/>
            </a:pPr>
            <a:r>
              <a:rPr lang="en-US" sz="3600">
                <a:solidFill>
                  <a:srgbClr val="000000"/>
                </a:solidFill>
                <a:latin typeface="Arial" charset="0"/>
                <a:ea typeface="ＭＳ Ｐゴシック" charset="-128"/>
                <a:cs typeface="ＭＳ Ｐゴシック" charset="-128"/>
              </a:rPr>
              <a:t>Function</a:t>
            </a:r>
            <a:r>
              <a:rPr lang="en-US" sz="3600">
                <a:solidFill>
                  <a:schemeClr val="accent6">
                    <a:lumMod val="75000"/>
                  </a:schemeClr>
                </a:solidFill>
                <a:latin typeface="Arial" charset="0"/>
                <a:ea typeface="ＭＳ Ｐゴシック" charset="-128"/>
                <a:cs typeface="ＭＳ Ｐゴシック" charset="-128"/>
              </a:rPr>
              <a:t> </a:t>
            </a:r>
            <a:r>
              <a:rPr lang="en-US" sz="3600">
                <a:solidFill>
                  <a:srgbClr val="000000"/>
                </a:solidFill>
                <a:latin typeface="Arial" charset="0"/>
                <a:ea typeface="ＭＳ Ｐゴシック" charset="-128"/>
                <a:cs typeface="ＭＳ Ｐゴシック" charset="-128"/>
              </a:rPr>
              <a:t>(s):</a:t>
            </a:r>
            <a:r>
              <a:rPr lang="en-US" sz="3600">
                <a:solidFill>
                  <a:schemeClr val="accent6">
                    <a:lumMod val="75000"/>
                  </a:schemeClr>
                </a:solidFill>
                <a:latin typeface="Arial" charset="0"/>
                <a:ea typeface="ＭＳ Ｐゴシック" charset="-128"/>
                <a:cs typeface="ＭＳ Ｐゴシック" charset="-128"/>
              </a:rPr>
              <a:t>		</a:t>
            </a:r>
          </a:p>
          <a:p>
            <a:pPr>
              <a:defRPr/>
            </a:pPr>
            <a:r>
              <a:rPr lang="en-US" sz="3600">
                <a:solidFill>
                  <a:schemeClr val="accent6">
                    <a:lumMod val="75000"/>
                  </a:schemeClr>
                </a:solidFill>
                <a:latin typeface="Arial" charset="0"/>
                <a:ea typeface="ＭＳ Ｐゴシック" charset="-128"/>
                <a:cs typeface="ＭＳ Ｐゴシック" charset="-128"/>
              </a:rPr>
              <a:t>	</a:t>
            </a:r>
          </a:p>
          <a:p>
            <a:pPr>
              <a:defRPr/>
            </a:pPr>
            <a:endParaRPr lang="en-US" sz="3600">
              <a:solidFill>
                <a:schemeClr val="accent6">
                  <a:lumMod val="75000"/>
                </a:schemeClr>
              </a:solidFill>
              <a:latin typeface="Arial" charset="0"/>
              <a:ea typeface="ＭＳ Ｐゴシック" charset="-128"/>
              <a:cs typeface="ＭＳ Ｐゴシック" charset="-128"/>
            </a:endParaRPr>
          </a:p>
          <a:p>
            <a:pPr>
              <a:defRPr/>
            </a:pPr>
            <a:r>
              <a:rPr lang="en-US" sz="3600">
                <a:solidFill>
                  <a:srgbClr val="000000"/>
                </a:solidFill>
                <a:latin typeface="Arial" charset="0"/>
                <a:ea typeface="ＭＳ Ｐゴシック" charset="-128"/>
                <a:cs typeface="ＭＳ Ｐゴシック" charset="-128"/>
              </a:rPr>
              <a:t>Accuracy:  </a:t>
            </a:r>
            <a:r>
              <a:rPr lang="en-US" sz="3600">
                <a:solidFill>
                  <a:schemeClr val="accent6">
                    <a:lumMod val="75000"/>
                  </a:schemeClr>
                </a:solidFill>
                <a:latin typeface="Arial" charset="0"/>
                <a:ea typeface="ＭＳ Ｐゴシック" charset="-128"/>
                <a:cs typeface="ＭＳ Ｐゴシック" charset="-128"/>
              </a:rPr>
              <a:t>	</a:t>
            </a:r>
            <a:endParaRPr lang="en-US" sz="2600">
              <a:solidFill>
                <a:schemeClr val="accent6">
                  <a:lumMod val="75000"/>
                </a:schemeClr>
              </a:solidFill>
              <a:latin typeface="Arial" charset="0"/>
              <a:ea typeface="ＭＳ Ｐゴシック" charset="-128"/>
              <a:cs typeface="ＭＳ Ｐゴシック" charset="-128"/>
            </a:endParaRPr>
          </a:p>
        </p:txBody>
      </p:sp>
      <p:sp>
        <p:nvSpPr>
          <p:cNvPr id="55303" name="Text Box 7"/>
          <p:cNvSpPr txBox="1">
            <a:spLocks noChangeArrowheads="1"/>
          </p:cNvSpPr>
          <p:nvPr/>
        </p:nvSpPr>
        <p:spPr bwMode="auto">
          <a:xfrm>
            <a:off x="3811588" y="2273300"/>
            <a:ext cx="5103812" cy="1200328"/>
          </a:xfrm>
          <a:prstGeom prst="rect">
            <a:avLst/>
          </a:prstGeom>
          <a:noFill/>
          <a:ln w="9525">
            <a:noFill/>
            <a:miter lim="800000"/>
            <a:headEnd/>
            <a:tailEnd/>
          </a:ln>
        </p:spPr>
        <p:txBody>
          <a:bodyPr>
            <a:prstTxWarp prst="textNoShape">
              <a:avLst/>
            </a:prstTxWarp>
            <a:spAutoFit/>
          </a:bodyPr>
          <a:lstStyle/>
          <a:p>
            <a:r>
              <a:rPr lang="en-US" sz="2400" b="1">
                <a:ea typeface="Cambria"/>
                <a:cs typeface="Cambria"/>
              </a:rPr>
              <a:t>talk about likes and dislikes</a:t>
            </a:r>
            <a:r>
              <a:rPr lang="en-US" sz="2400">
                <a:ea typeface="Cambria"/>
                <a:cs typeface="Cambria"/>
              </a:rPr>
              <a:t> concerning common and international foods</a:t>
            </a:r>
          </a:p>
        </p:txBody>
      </p:sp>
      <p:sp>
        <p:nvSpPr>
          <p:cNvPr id="55305" name="Text Box 9"/>
          <p:cNvSpPr txBox="1">
            <a:spLocks noChangeArrowheads="1"/>
          </p:cNvSpPr>
          <p:nvPr/>
        </p:nvSpPr>
        <p:spPr bwMode="auto">
          <a:xfrm>
            <a:off x="3810000" y="4461830"/>
            <a:ext cx="4624388" cy="1200328"/>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definite articles</a:t>
            </a:r>
          </a:p>
          <a:p>
            <a:r>
              <a:rPr lang="en-US" sz="2400">
                <a:solidFill>
                  <a:schemeClr val="tx2"/>
                </a:solidFill>
              </a:rPr>
              <a:t>negation</a:t>
            </a:r>
          </a:p>
          <a:p>
            <a:r>
              <a:rPr lang="en-US" sz="2400">
                <a:solidFill>
                  <a:schemeClr val="tx2"/>
                </a:solidFill>
              </a:rPr>
              <a:t>-er verbs</a:t>
            </a:r>
            <a:endParaRPr lang="en-US" sz="2400"/>
          </a:p>
        </p:txBody>
      </p:sp>
      <p:sp>
        <p:nvSpPr>
          <p:cNvPr id="10" name="Oval 9"/>
          <p:cNvSpPr/>
          <p:nvPr/>
        </p:nvSpPr>
        <p:spPr>
          <a:xfrm>
            <a:off x="0" y="1638300"/>
            <a:ext cx="9144000" cy="1955800"/>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normAutofit fontScale="85000" lnSpcReduction="20000"/>
          </a:bodyPr>
          <a:lstStyle/>
          <a:p>
            <a:fld id="{8CFFD27D-4872-734B-AE3D-EE3F5B974643}" type="slidenum">
              <a:rPr lang="en-US"/>
              <a:pPr/>
              <a:t>23</a:t>
            </a:fld>
            <a:endParaRPr lang="en-US"/>
          </a:p>
        </p:txBody>
      </p:sp>
      <p:sp>
        <p:nvSpPr>
          <p:cNvPr id="9" name="Footer Placeholder 8"/>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dissolve">
                                      <p:cBhvr>
                                        <p:cTn id="7" dur="500"/>
                                        <p:tgtEl>
                                          <p:spTgt spid="553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305"/>
                                        </p:tgtEl>
                                        <p:attrNameLst>
                                          <p:attrName>style.visibility</p:attrName>
                                        </p:attrNameLst>
                                      </p:cBhvr>
                                      <p:to>
                                        <p:strVal val="visible"/>
                                      </p:to>
                                    </p:set>
                                    <p:animEffect transition="in" filter="dissolve">
                                      <p:cBhvr>
                                        <p:cTn id="12" dur="500"/>
                                        <p:tgtEl>
                                          <p:spTgt spid="5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3" grpId="0"/>
      <p:bldP spid="55305" grpId="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Food and Hunger- Vocabulary</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24</a:t>
            </a:fld>
            <a:endParaRPr lang="en-US"/>
          </a:p>
        </p:txBody>
      </p:sp>
      <p:graphicFrame>
        <p:nvGraphicFramePr>
          <p:cNvPr id="6" name="Table 5"/>
          <p:cNvGraphicFramePr>
            <a:graphicFrameLocks noGrp="1"/>
          </p:cNvGraphicFramePr>
          <p:nvPr/>
        </p:nvGraphicFramePr>
        <p:xfrm>
          <a:off x="609600" y="1408268"/>
          <a:ext cx="8153400" cy="4937759"/>
        </p:xfrm>
        <a:graphic>
          <a:graphicData uri="http://schemas.openxmlformats.org/drawingml/2006/table">
            <a:tbl>
              <a:tblPr firstRow="1" bandRow="1">
                <a:tableStyleId>{BC89EF96-8CEA-46FF-86C4-4CE0E7609802}</a:tableStyleId>
              </a:tblPr>
              <a:tblGrid>
                <a:gridCol w="4076700"/>
                <a:gridCol w="4076700"/>
              </a:tblGrid>
              <a:tr h="359958">
                <a:tc gridSpan="2">
                  <a:txBody>
                    <a:bodyPr/>
                    <a:lstStyle/>
                    <a:p>
                      <a:pPr algn="ctr"/>
                      <a:r>
                        <a:rPr kumimoji="0" lang="en-US" sz="1800" b="0" kern="1200">
                          <a:solidFill>
                            <a:schemeClr val="tx1"/>
                          </a:solidFill>
                          <a:latin typeface="+mn-lt"/>
                          <a:ea typeface="+mn-ea"/>
                          <a:cs typeface="+mn-cs"/>
                        </a:rPr>
                        <a:t>All languages should address all of the functions that are listed here. The actual vocuabulary may be adjusted by language to reflect the types of resources being used as well as the cultural aspects of language.</a:t>
                      </a:r>
                      <a:r>
                        <a:rPr lang="en-US" b="0"/>
                        <a:t> </a:t>
                      </a:r>
                    </a:p>
                  </a:txBody>
                  <a:tcPr/>
                </a:tc>
                <a:tc hMerge="1">
                  <a:txBody>
                    <a:bodyPr/>
                    <a:lstStyle/>
                    <a:p>
                      <a:endParaRPr lang="en-US"/>
                    </a:p>
                  </a:txBody>
                  <a:tcPr/>
                </a:tc>
              </a:tr>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ask and answer questions</a:t>
                      </a:r>
                      <a:r>
                        <a:rPr lang="en-US" sz="1800">
                          <a:latin typeface="+mn-lt"/>
                          <a:ea typeface="Cambria"/>
                          <a:cs typeface="Cambria"/>
                        </a:rPr>
                        <a:t> about food and hunger </a:t>
                      </a:r>
                    </a:p>
                  </a:txBody>
                  <a:tcPr/>
                </a:tc>
                <a:tc hMerge="1">
                  <a:txBody>
                    <a:bodyPr/>
                    <a:lstStyle/>
                    <a:p>
                      <a:endParaRPr lang="en-US"/>
                    </a:p>
                  </a:txBody>
                  <a:tcPr/>
                </a:tc>
              </a:tr>
              <a:tr h="359958">
                <a:tc>
                  <a:txBody>
                    <a:bodyPr/>
                    <a:lstStyle/>
                    <a:p>
                      <a:endParaRPr lang="en-US"/>
                    </a:p>
                  </a:txBody>
                  <a:tcPr/>
                </a:tc>
                <a:tc>
                  <a:txBody>
                    <a:bodyPr/>
                    <a:lstStyle/>
                    <a:p>
                      <a:pPr algn="r"/>
                      <a:r>
                        <a:rPr lang="en-US"/>
                        <a:t>Are you hungry?</a:t>
                      </a:r>
                    </a:p>
                  </a:txBody>
                  <a:tcPr/>
                </a:tc>
              </a:tr>
              <a:tr h="359958">
                <a:tc>
                  <a:txBody>
                    <a:bodyPr/>
                    <a:lstStyle/>
                    <a:p>
                      <a:endParaRPr lang="en-US"/>
                    </a:p>
                  </a:txBody>
                  <a:tcPr/>
                </a:tc>
                <a:tc>
                  <a:txBody>
                    <a:bodyPr/>
                    <a:lstStyle/>
                    <a:p>
                      <a:pPr algn="r"/>
                      <a:r>
                        <a:rPr lang="en-US"/>
                        <a:t>I’m hungry.</a:t>
                      </a:r>
                      <a:r>
                        <a:rPr lang="en-US" baseline="0"/>
                        <a:t> </a:t>
                      </a:r>
                      <a:endParaRPr lang="en-US"/>
                    </a:p>
                  </a:txBody>
                  <a:tcPr/>
                </a:tc>
              </a:tr>
              <a:tr h="359958">
                <a:tc>
                  <a:txBody>
                    <a:bodyPr/>
                    <a:lstStyle/>
                    <a:p>
                      <a:endParaRPr lang="en-US"/>
                    </a:p>
                  </a:txBody>
                  <a:tcPr/>
                </a:tc>
                <a:tc>
                  <a:txBody>
                    <a:bodyPr/>
                    <a:lstStyle/>
                    <a:p>
                      <a:pPr algn="r"/>
                      <a:r>
                        <a:rPr lang="en-US"/>
                        <a:t>I’m starved</a:t>
                      </a:r>
                    </a:p>
                  </a:txBody>
                  <a:tcPr/>
                </a:tc>
              </a:tr>
              <a:tr h="359958">
                <a:tc>
                  <a:txBody>
                    <a:bodyPr/>
                    <a:lstStyle/>
                    <a:p>
                      <a:endParaRPr lang="en-US"/>
                    </a:p>
                  </a:txBody>
                  <a:tcPr/>
                </a:tc>
                <a:tc>
                  <a:txBody>
                    <a:bodyPr/>
                    <a:lstStyle/>
                    <a:p>
                      <a:pPr algn="r"/>
                      <a:r>
                        <a:rPr lang="en-US"/>
                        <a:t>Not reallly.</a:t>
                      </a:r>
                    </a:p>
                  </a:txBody>
                  <a:tcPr/>
                </a:tc>
              </a:tr>
              <a:tr h="359958">
                <a:tc>
                  <a:txBody>
                    <a:bodyPr/>
                    <a:lstStyle/>
                    <a:p>
                      <a:endParaRPr lang="en-US"/>
                    </a:p>
                  </a:txBody>
                  <a:tcPr/>
                </a:tc>
                <a:tc>
                  <a:txBody>
                    <a:bodyPr/>
                    <a:lstStyle/>
                    <a:p>
                      <a:pPr algn="r"/>
                      <a:r>
                        <a:rPr lang="en-US"/>
                        <a:t>I’m not</a:t>
                      </a:r>
                      <a:r>
                        <a:rPr lang="en-US" baseline="0"/>
                        <a:t> hungry. </a:t>
                      </a:r>
                      <a:endParaRPr lang="en-US"/>
                    </a:p>
                  </a:txBody>
                  <a:tcPr/>
                </a:tc>
              </a:tr>
              <a:tr h="359958">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a:latin typeface="+mn-lt"/>
                          <a:ea typeface="Cambria"/>
                          <a:cs typeface="Cambria"/>
                        </a:rPr>
                        <a:t>explain</a:t>
                      </a:r>
                      <a:r>
                        <a:rPr lang="en-US" sz="1800">
                          <a:latin typeface="+mn-lt"/>
                          <a:ea typeface="Cambria"/>
                          <a:cs typeface="Cambria"/>
                        </a:rPr>
                        <a:t> where and why hunger exists in the world</a:t>
                      </a:r>
                    </a:p>
                  </a:txBody>
                  <a:tcPr/>
                </a:tc>
                <a:tc hMerge="1">
                  <a:txBody>
                    <a:bodyPr/>
                    <a:lstStyle/>
                    <a:p>
                      <a:pPr algn="r"/>
                      <a:endParaRPr lang="en-US"/>
                    </a:p>
                  </a:txBody>
                  <a:tcPr/>
                </a:tc>
              </a:tr>
              <a:tr h="359958">
                <a:tc>
                  <a:txBody>
                    <a:bodyPr/>
                    <a:lstStyle/>
                    <a:p>
                      <a:endParaRPr lang="en-US"/>
                    </a:p>
                  </a:txBody>
                  <a:tcPr/>
                </a:tc>
                <a:tc>
                  <a:txBody>
                    <a:bodyPr/>
                    <a:lstStyle/>
                    <a:p>
                      <a:pPr algn="r"/>
                      <a:r>
                        <a:rPr lang="en-US"/>
                        <a:t>Why is hunger</a:t>
                      </a:r>
                      <a:r>
                        <a:rPr lang="en-US" baseline="0"/>
                        <a:t> a problem?</a:t>
                      </a:r>
                      <a:endParaRPr lang="en-US"/>
                    </a:p>
                  </a:txBody>
                  <a:tcPr/>
                </a:tc>
              </a:tr>
              <a:tr h="359958">
                <a:tc>
                  <a:txBody>
                    <a:bodyPr/>
                    <a:lstStyle/>
                    <a:p>
                      <a:endParaRPr lang="en-US"/>
                    </a:p>
                  </a:txBody>
                  <a:tcPr/>
                </a:tc>
                <a:tc>
                  <a:txBody>
                    <a:bodyPr/>
                    <a:lstStyle/>
                    <a:p>
                      <a:pPr algn="r"/>
                      <a:r>
                        <a:rPr lang="en-US"/>
                        <a:t>Hunger is a problem because of….</a:t>
                      </a:r>
                    </a:p>
                  </a:txBody>
                  <a:tcPr/>
                </a:tc>
              </a:tr>
              <a:tr h="359958">
                <a:tc>
                  <a:txBody>
                    <a:bodyPr/>
                    <a:lstStyle/>
                    <a:p>
                      <a:endParaRPr lang="en-US"/>
                    </a:p>
                  </a:txBody>
                  <a:tcPr/>
                </a:tc>
                <a:tc>
                  <a:txBody>
                    <a:bodyPr/>
                    <a:lstStyle/>
                    <a:p>
                      <a:pPr algn="r"/>
                      <a:r>
                        <a:rPr lang="en-US"/>
                        <a:t>war</a:t>
                      </a:r>
                    </a:p>
                  </a:txBody>
                  <a:tcPr/>
                </a:tc>
              </a:tr>
              <a:tr h="359958">
                <a:tc>
                  <a:txBody>
                    <a:bodyPr/>
                    <a:lstStyle/>
                    <a:p>
                      <a:endParaRPr lang="en-US"/>
                    </a:p>
                  </a:txBody>
                  <a:tcPr/>
                </a:tc>
                <a:tc>
                  <a:txBody>
                    <a:bodyPr/>
                    <a:lstStyle/>
                    <a:p>
                      <a:pPr algn="r"/>
                      <a:r>
                        <a:rPr lang="en-US"/>
                        <a:t>poverty</a:t>
                      </a:r>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p:spPr>
        <p:txBody>
          <a:bodyPr/>
          <a:lstStyle/>
          <a:p>
            <a:r>
              <a:rPr lang="en-US" smtClean="0">
                <a:ea typeface="ＭＳ Ｐゴシック" pitchFamily="-112" charset="-128"/>
                <a:cs typeface="ＭＳ Ｐゴシック" pitchFamily="-112" charset="-128"/>
              </a:rPr>
              <a:t>Importance of Authentic Texts</a:t>
            </a:r>
          </a:p>
        </p:txBody>
      </p:sp>
      <p:sp>
        <p:nvSpPr>
          <p:cNvPr id="110595" name="Content Placeholder 2"/>
          <p:cNvSpPr>
            <a:spLocks noGrp="1"/>
          </p:cNvSpPr>
          <p:nvPr>
            <p:ph idx="1"/>
          </p:nvPr>
        </p:nvSpPr>
        <p:spPr>
          <a:xfrm>
            <a:off x="152400" y="1990298"/>
            <a:ext cx="3881438" cy="2062162"/>
          </a:xfrm>
        </p:spPr>
        <p:txBody>
          <a:bodyPr>
            <a:normAutofit/>
          </a:bodyPr>
          <a:lstStyle/>
          <a:p>
            <a:pPr marL="0" indent="0" algn="ctr">
              <a:lnSpc>
                <a:spcPct val="90000"/>
              </a:lnSpc>
              <a:spcBef>
                <a:spcPct val="0"/>
              </a:spcBef>
              <a:buFont typeface="Georgia" pitchFamily="-112" charset="0"/>
              <a:buNone/>
            </a:pPr>
            <a:r>
              <a:rPr lang="en-US" sz="2800">
                <a:ea typeface="Cambria" pitchFamily="-112" charset="0"/>
                <a:cs typeface="Cambria" pitchFamily="-112" charset="0"/>
              </a:rPr>
              <a:t>Authentic Text – text written by speakers of the target language for speakers of the language</a:t>
            </a:r>
            <a:endParaRPr lang="en-US" sz="2800">
              <a:ea typeface="ＭＳ Ｐゴシック" pitchFamily="-112" charset="-128"/>
              <a:cs typeface="ＭＳ Ｐゴシック" pitchFamily="-112" charset="-128"/>
            </a:endParaRPr>
          </a:p>
          <a:p>
            <a:pPr marL="0" indent="0" algn="ctr">
              <a:lnSpc>
                <a:spcPct val="90000"/>
              </a:lnSpc>
              <a:buFont typeface="Georgia" pitchFamily="-112" charset="0"/>
              <a:buNone/>
            </a:pPr>
            <a:endParaRPr lang="en-US" sz="2800">
              <a:ea typeface="ＭＳ Ｐゴシック" pitchFamily="-112" charset="-128"/>
              <a:cs typeface="ＭＳ Ｐゴシック" pitchFamily="-112" charset="-128"/>
            </a:endParaRPr>
          </a:p>
        </p:txBody>
      </p:sp>
      <p:sp>
        <p:nvSpPr>
          <p:cNvPr id="110596" name="Footer Placeholder 6"/>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 HEB 2014</a:t>
            </a:r>
          </a:p>
        </p:txBody>
      </p:sp>
      <p:pic>
        <p:nvPicPr>
          <p:cNvPr id="110599" name="Picture 4" descr="Screen Shot 2013-10-04 at 7.18.02 PM.png"/>
          <p:cNvPicPr>
            <a:picLocks noChangeAspect="1"/>
          </p:cNvPicPr>
          <p:nvPr/>
        </p:nvPicPr>
        <p:blipFill>
          <a:blip r:embed="rId2"/>
          <a:srcRect/>
          <a:stretch>
            <a:fillRect/>
          </a:stretch>
        </p:blipFill>
        <p:spPr bwMode="auto">
          <a:xfrm>
            <a:off x="4191000" y="1981200"/>
            <a:ext cx="4603750" cy="3054350"/>
          </a:xfrm>
          <a:prstGeom prst="rect">
            <a:avLst/>
          </a:prstGeom>
          <a:noFill/>
          <a:ln w="9525">
            <a:noFill/>
            <a:miter lim="800000"/>
            <a:headEnd/>
            <a:tailEnd/>
          </a:ln>
        </p:spPr>
      </p:pic>
      <p:sp>
        <p:nvSpPr>
          <p:cNvPr id="6" name="TextBox 5"/>
          <p:cNvSpPr txBox="1"/>
          <p:nvPr/>
        </p:nvSpPr>
        <p:spPr>
          <a:xfrm>
            <a:off x="452517" y="4553936"/>
            <a:ext cx="4493538" cy="1384995"/>
          </a:xfrm>
          <a:prstGeom prst="rect">
            <a:avLst/>
          </a:prstGeom>
          <a:noFill/>
        </p:spPr>
        <p:txBody>
          <a:bodyPr wrap="none" rtlCol="0">
            <a:spAutoFit/>
          </a:bodyPr>
          <a:lstStyle/>
          <a:p>
            <a:pPr>
              <a:buFont typeface="Arial"/>
              <a:buChar char="•"/>
            </a:pPr>
            <a:r>
              <a:rPr lang="en-US" sz="2800">
                <a:solidFill>
                  <a:schemeClr val="accent2"/>
                </a:solidFill>
              </a:rPr>
              <a:t> Real-world</a:t>
            </a:r>
          </a:p>
          <a:p>
            <a:pPr>
              <a:buFont typeface="Arial"/>
              <a:buChar char="•"/>
            </a:pPr>
            <a:r>
              <a:rPr lang="en-US" sz="2800">
                <a:solidFill>
                  <a:schemeClr val="accent2"/>
                </a:solidFill>
              </a:rPr>
              <a:t> Culture rich</a:t>
            </a:r>
          </a:p>
          <a:p>
            <a:pPr>
              <a:buFont typeface="Arial"/>
              <a:buChar char="•"/>
            </a:pPr>
            <a:r>
              <a:rPr lang="en-US" sz="2800">
                <a:solidFill>
                  <a:schemeClr val="accent2"/>
                </a:solidFill>
              </a:rPr>
              <a:t> Models of correct language</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2" name="TextBox 3"/>
          <p:cNvSpPr txBox="1">
            <a:spLocks noChangeArrowheads="1"/>
          </p:cNvSpPr>
          <p:nvPr/>
        </p:nvSpPr>
        <p:spPr bwMode="auto">
          <a:xfrm>
            <a:off x="474663" y="422811"/>
            <a:ext cx="8280400" cy="6093976"/>
          </a:xfrm>
          <a:prstGeom prst="rect">
            <a:avLst/>
          </a:prstGeom>
          <a:noFill/>
          <a:ln w="9525">
            <a:noFill/>
            <a:miter lim="800000"/>
            <a:headEnd/>
            <a:tailEnd/>
          </a:ln>
        </p:spPr>
        <p:txBody>
          <a:bodyPr>
            <a:prstTxWarp prst="textNoShape">
              <a:avLst/>
            </a:prstTxWarp>
            <a:spAutoFit/>
          </a:bodyPr>
          <a:lstStyle/>
          <a:p>
            <a:pPr algn="just"/>
            <a:r>
              <a:rPr lang="en-US" sz="2400"/>
              <a:t>Le blobfish, que l’on pourrait traduire par «poisson-tache» , existe vraiment dans les eaux du Pacifique. Malgré son physique peu ragoûtant, il est en train de concurrencer sérieusement les images de chatons mignons sur internet! Et il gagne même des prix. </a:t>
            </a:r>
            <a:r>
              <a:rPr lang="en-US" sz="2400" i="1"/>
              <a:t>1jour1actu</a:t>
            </a:r>
            <a:r>
              <a:rPr lang="en-US" sz="2400"/>
              <a:t> te raconte son histoire. </a:t>
            </a:r>
          </a:p>
          <a:p>
            <a:pPr algn="just"/>
            <a:r>
              <a:rPr lang="en-US"/>
              <a:t> </a:t>
            </a:r>
          </a:p>
          <a:p>
            <a:pPr algn="just"/>
            <a:r>
              <a:rPr lang="en-US"/>
              <a:t> </a:t>
            </a:r>
          </a:p>
          <a:p>
            <a:pPr algn="just"/>
            <a:endParaRPr lang="en-US"/>
          </a:p>
          <a:p>
            <a:pPr algn="just"/>
            <a:endParaRPr lang="en-US"/>
          </a:p>
          <a:p>
            <a:pPr algn="just"/>
            <a:endParaRPr lang="en-US"/>
          </a:p>
          <a:p>
            <a:pPr algn="just"/>
            <a:endParaRPr lang="en-US"/>
          </a:p>
          <a:p>
            <a:pPr algn="just"/>
            <a:endParaRPr lang="en-US"/>
          </a:p>
          <a:p>
            <a:pPr algn="just"/>
            <a:endParaRPr lang="en-US"/>
          </a:p>
          <a:p>
            <a:pPr algn="just"/>
            <a:endParaRPr lang="en-US"/>
          </a:p>
          <a:p>
            <a:pPr algn="just"/>
            <a:endParaRPr lang="en-US"/>
          </a:p>
          <a:p>
            <a:pPr algn="just"/>
            <a:endParaRPr lang="en-US" sz="2400"/>
          </a:p>
          <a:p>
            <a:pPr algn="just"/>
            <a:r>
              <a:rPr lang="en-US" sz="2400"/>
              <a:t>Beurk! Quelle drôle de tête! Pas de doute, c’est bien le blobfish qui a gagné l’élection de l’animal le plus laid!</a:t>
            </a:r>
          </a:p>
          <a:p>
            <a:pPr algn="just"/>
            <a:endParaRPr lang="en-US"/>
          </a:p>
        </p:txBody>
      </p:sp>
      <p:pic>
        <p:nvPicPr>
          <p:cNvPr id="7" name="Picture 4" descr="Screen Shot 2013-10-04 at 7.18.02 PM.png"/>
          <p:cNvPicPr>
            <a:picLocks noChangeAspect="1"/>
          </p:cNvPicPr>
          <p:nvPr/>
        </p:nvPicPr>
        <p:blipFill>
          <a:blip r:embed="rId2"/>
          <a:srcRect/>
          <a:stretch>
            <a:fillRect/>
          </a:stretch>
        </p:blipFill>
        <p:spPr bwMode="auto">
          <a:xfrm>
            <a:off x="2405466" y="2426683"/>
            <a:ext cx="4327525" cy="2871788"/>
          </a:xfrm>
          <a:prstGeom prst="rect">
            <a:avLst/>
          </a:prstGeom>
          <a:noFill/>
          <a:ln w="9525">
            <a:noFill/>
            <a:miter lim="800000"/>
            <a:headEnd/>
            <a:tailEnd/>
          </a:ln>
        </p:spPr>
      </p:pic>
      <p:sp>
        <p:nvSpPr>
          <p:cNvPr id="9" name="Footer Placeholder 8"/>
          <p:cNvSpPr>
            <a:spLocks noGrp="1"/>
          </p:cNvSpPr>
          <p:nvPr>
            <p:ph type="ftr" sz="quarter" idx="11"/>
          </p:nvPr>
        </p:nvSpPr>
        <p:spPr/>
        <p:txBody>
          <a:bodyPr/>
          <a:lstStyle/>
          <a:p>
            <a:r>
              <a:rPr lang="en-US"/>
              <a:t>Laura Terrill, HEB 2014</a:t>
            </a:r>
          </a:p>
        </p:txBody>
      </p:sp>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 HEB 2014</a:t>
            </a:r>
          </a:p>
        </p:txBody>
      </p:sp>
      <p:sp>
        <p:nvSpPr>
          <p:cNvPr id="8" name="Slide Number Placeholder 7"/>
          <p:cNvSpPr>
            <a:spLocks noGrp="1"/>
          </p:cNvSpPr>
          <p:nvPr>
            <p:ph type="sldNum" sz="quarter" idx="12"/>
          </p:nvPr>
        </p:nvSpPr>
        <p:spPr/>
        <p:txBody>
          <a:bodyPr/>
          <a:lstStyle/>
          <a:p>
            <a:fld id="{74C2F60E-34D8-DD42-93FD-7BD7AE432328}" type="slidenum">
              <a:rPr/>
              <a:pPr/>
              <a:t>27</a:t>
            </a:fld>
            <a:endParaRPr lang="en-US"/>
          </a:p>
        </p:txBody>
      </p:sp>
      <p:pic>
        <p:nvPicPr>
          <p:cNvPr id="6" name="Picture 5" descr="preview-chien-perdu-1.jpg"/>
          <p:cNvPicPr>
            <a:picLocks noChangeAspect="1"/>
          </p:cNvPicPr>
          <p:nvPr/>
        </p:nvPicPr>
        <p:blipFill>
          <a:blip r:embed="rId3"/>
          <a:stretch>
            <a:fillRect/>
          </a:stretch>
        </p:blipFill>
        <p:spPr>
          <a:xfrm>
            <a:off x="-319571" y="0"/>
            <a:ext cx="5143500" cy="6858000"/>
          </a:xfrm>
          <a:prstGeom prst="rect">
            <a:avLst/>
          </a:prstGeom>
        </p:spPr>
      </p:pic>
      <p:pic>
        <p:nvPicPr>
          <p:cNvPr id="7" name="Picture 6" descr="tumblr_lwrqnb3XMI1qk8knso1_500.jpg"/>
          <p:cNvPicPr>
            <a:picLocks noChangeAspect="1"/>
          </p:cNvPicPr>
          <p:nvPr/>
        </p:nvPicPr>
        <p:blipFill>
          <a:blip r:embed="rId4"/>
          <a:stretch>
            <a:fillRect/>
          </a:stretch>
        </p:blipFill>
        <p:spPr>
          <a:xfrm>
            <a:off x="4133808" y="0"/>
            <a:ext cx="5143500" cy="685800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91066" y="245545"/>
            <a:ext cx="8229600" cy="1069975"/>
          </a:xfrm>
        </p:spPr>
        <p:txBody>
          <a:bodyPr/>
          <a:lstStyle/>
          <a:p>
            <a:pPr eaLnBrk="1" hangingPunct="1"/>
            <a:r>
              <a:rPr lang="en-US">
                <a:ea typeface="ＭＳ Ｐゴシック" pitchFamily="-84" charset="-128"/>
                <a:cs typeface="ＭＳ Ｐゴシック" pitchFamily="-84" charset="-128"/>
              </a:rPr>
              <a:t>Jean and Andre</a:t>
            </a:r>
          </a:p>
        </p:txBody>
      </p:sp>
      <p:sp>
        <p:nvSpPr>
          <p:cNvPr id="6" name="Footer Placeholder 5"/>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a:pPr/>
              <a:t>28</a:t>
            </a:fld>
            <a:endParaRPr lang="en-US"/>
          </a:p>
        </p:txBody>
      </p:sp>
      <p:sp>
        <p:nvSpPr>
          <p:cNvPr id="146436" name="Text Box 3"/>
          <p:cNvSpPr txBox="1">
            <a:spLocks noChangeArrowheads="1"/>
          </p:cNvSpPr>
          <p:nvPr/>
        </p:nvSpPr>
        <p:spPr bwMode="auto">
          <a:xfrm>
            <a:off x="798513" y="1865319"/>
            <a:ext cx="7408862" cy="4400550"/>
          </a:xfrm>
          <a:prstGeom prst="rect">
            <a:avLst/>
          </a:prstGeom>
          <a:noFill/>
          <a:ln w="9525">
            <a:noFill/>
            <a:miter lim="800000"/>
            <a:headEnd/>
            <a:tailEnd/>
          </a:ln>
        </p:spPr>
        <p:txBody>
          <a:bodyPr>
            <a:prstTxWarp prst="textNoShape">
              <a:avLst/>
            </a:prstTxWarp>
            <a:spAutoFit/>
          </a:bodyPr>
          <a:lstStyle/>
          <a:p>
            <a:pPr algn="ctr"/>
            <a:r>
              <a:rPr lang="en-US" sz="2800"/>
              <a:t>Jean and Andre are brothers. Jean is older. The two go to a school which is found less than five kilometers from their home in Paris. Although there is a difference in age of three years between the two brothers, their grade levels are only two years apart. Andre is in sixth grade.</a:t>
            </a:r>
          </a:p>
          <a:p>
            <a:pPr algn="ctr"/>
            <a:endParaRPr lang="en-US" sz="2800"/>
          </a:p>
          <a:p>
            <a:pPr algn="ctr"/>
            <a:r>
              <a:rPr lang="en-US" sz="2800"/>
              <a:t> </a:t>
            </a:r>
            <a:r>
              <a:rPr lang="en-US" sz="2800">
                <a:solidFill>
                  <a:srgbClr val="FF0000"/>
                </a:solidFill>
              </a:rPr>
              <a:t>What grade is Jean in? </a:t>
            </a:r>
          </a:p>
          <a:p>
            <a:pPr algn="ctr"/>
            <a:endParaRPr lang="en-US" sz="2800"/>
          </a:p>
        </p:txBody>
      </p:sp>
      <p:sp>
        <p:nvSpPr>
          <p:cNvPr id="146437" name="Text Box 4"/>
          <p:cNvSpPr txBox="1">
            <a:spLocks noChangeArrowheads="1"/>
          </p:cNvSpPr>
          <p:nvPr/>
        </p:nvSpPr>
        <p:spPr bwMode="auto">
          <a:xfrm>
            <a:off x="3609975" y="6380695"/>
            <a:ext cx="5534025" cy="307975"/>
          </a:xfrm>
          <a:prstGeom prst="rect">
            <a:avLst/>
          </a:prstGeom>
          <a:noFill/>
          <a:ln w="9525">
            <a:noFill/>
            <a:miter lim="800000"/>
            <a:headEnd/>
            <a:tailEnd/>
          </a:ln>
        </p:spPr>
        <p:txBody>
          <a:bodyPr wrap="none">
            <a:prstTxWarp prst="textNoShape">
              <a:avLst/>
            </a:prstTxWarp>
            <a:spAutoFit/>
          </a:bodyPr>
          <a:lstStyle/>
          <a:p>
            <a:r>
              <a:rPr lang="en-US" sz="1400"/>
              <a:t>Enriching Content Classes for Secondary Students (National Level)</a:t>
            </a:r>
            <a:endParaRPr lang="en-US"/>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491066" y="169345"/>
            <a:ext cx="8229600" cy="1066800"/>
          </a:xfrm>
        </p:spPr>
        <p:txBody>
          <a:bodyPr/>
          <a:lstStyle/>
          <a:p>
            <a:pPr eaLnBrk="1" hangingPunct="1"/>
            <a:r>
              <a:rPr lang="en-US" sz="3600">
                <a:ea typeface="ＭＳ Ｐゴシック" pitchFamily="-84" charset="-128"/>
                <a:cs typeface="ＭＳ Ｐゴシック" pitchFamily="-84" charset="-128"/>
              </a:rPr>
              <a:t>Education Systems: U.S. and France</a:t>
            </a:r>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a:pPr/>
              <a:t>29</a:t>
            </a:fld>
            <a:endParaRPr lang="en-US"/>
          </a:p>
        </p:txBody>
      </p:sp>
      <p:graphicFrame>
        <p:nvGraphicFramePr>
          <p:cNvPr id="20" name="Content Placeholder 19"/>
          <p:cNvGraphicFramePr>
            <a:graphicFrameLocks noGrp="1"/>
          </p:cNvGraphicFramePr>
          <p:nvPr>
            <p:ph sz="quarter" idx="1"/>
          </p:nvPr>
        </p:nvGraphicFramePr>
        <p:xfrm>
          <a:off x="1371600" y="1879605"/>
          <a:ext cx="6119812" cy="4099559"/>
        </p:xfrm>
        <a:graphic>
          <a:graphicData uri="http://schemas.openxmlformats.org/drawingml/2006/table">
            <a:tbl>
              <a:tblPr firstRow="1" bandRow="1">
                <a:tableStyleId>{5C22544A-7EE6-4342-B048-85BDC9FD1C3A}</a:tableStyleId>
              </a:tblPr>
              <a:tblGrid>
                <a:gridCol w="3059906"/>
                <a:gridCol w="3059906"/>
              </a:tblGrid>
              <a:tr h="838546">
                <a:tc>
                  <a:txBody>
                    <a:bodyPr/>
                    <a:lstStyle/>
                    <a:p>
                      <a:pPr algn="ctr"/>
                      <a:r>
                        <a:rPr lang="en-US" sz="2400">
                          <a:solidFill>
                            <a:schemeClr val="bg1"/>
                          </a:solidFill>
                        </a:rPr>
                        <a:t>U.S.</a:t>
                      </a:r>
                      <a:r>
                        <a:rPr lang="en-US" sz="2400" baseline="0">
                          <a:solidFill>
                            <a:schemeClr val="bg1"/>
                          </a:solidFill>
                        </a:rPr>
                        <a:t> </a:t>
                      </a:r>
                    </a:p>
                    <a:p>
                      <a:pPr algn="ctr"/>
                      <a:r>
                        <a:rPr lang="en-US" sz="2400" baseline="0">
                          <a:solidFill>
                            <a:schemeClr val="bg1"/>
                          </a:solidFill>
                        </a:rPr>
                        <a:t>Grade Level</a:t>
                      </a:r>
                      <a:endParaRPr lang="en-US" sz="2400">
                        <a:solidFill>
                          <a:schemeClr val="bg1"/>
                        </a:solidFill>
                      </a:endParaRPr>
                    </a:p>
                  </a:txBody>
                  <a:tcPr marL="68580" marR="68580"/>
                </a:tc>
                <a:tc>
                  <a:txBody>
                    <a:bodyPr/>
                    <a:lstStyle/>
                    <a:p>
                      <a:pPr algn="ctr"/>
                      <a:r>
                        <a:rPr lang="en-US" sz="2400">
                          <a:solidFill>
                            <a:schemeClr val="bg1"/>
                          </a:solidFill>
                        </a:rPr>
                        <a:t>France </a:t>
                      </a:r>
                    </a:p>
                    <a:p>
                      <a:pPr algn="ctr"/>
                      <a:r>
                        <a:rPr lang="en-US" sz="2400">
                          <a:solidFill>
                            <a:schemeClr val="bg1"/>
                          </a:solidFill>
                        </a:rPr>
                        <a:t>Grade</a:t>
                      </a:r>
                      <a:r>
                        <a:rPr lang="en-US" sz="2400" baseline="0">
                          <a:solidFill>
                            <a:schemeClr val="bg1"/>
                          </a:solidFill>
                        </a:rPr>
                        <a:t> Level</a:t>
                      </a:r>
                      <a:endParaRPr lang="en-US" sz="2400">
                        <a:solidFill>
                          <a:schemeClr val="bg1"/>
                        </a:solidFill>
                      </a:endParaRPr>
                    </a:p>
                  </a:txBody>
                  <a:tcPr marL="68580" marR="68580"/>
                </a:tc>
              </a:tr>
              <a:tr h="465859">
                <a:tc>
                  <a:txBody>
                    <a:bodyPr/>
                    <a:lstStyle/>
                    <a:p>
                      <a:pPr algn="ctr"/>
                      <a:r>
                        <a:rPr lang="en-US" sz="2400"/>
                        <a:t>6</a:t>
                      </a:r>
                    </a:p>
                  </a:txBody>
                  <a:tcPr marL="68580" marR="68580"/>
                </a:tc>
                <a:tc>
                  <a:txBody>
                    <a:bodyPr/>
                    <a:lstStyle/>
                    <a:p>
                      <a:pPr algn="ctr"/>
                      <a:r>
                        <a:rPr lang="en-US" sz="2400"/>
                        <a:t>6</a:t>
                      </a:r>
                    </a:p>
                  </a:txBody>
                  <a:tcPr marL="68580" marR="68580"/>
                </a:tc>
              </a:tr>
              <a:tr h="465859">
                <a:tc>
                  <a:txBody>
                    <a:bodyPr/>
                    <a:lstStyle/>
                    <a:p>
                      <a:pPr algn="ctr"/>
                      <a:r>
                        <a:rPr lang="en-US" sz="2400"/>
                        <a:t>7</a:t>
                      </a:r>
                    </a:p>
                  </a:txBody>
                  <a:tcPr marL="68580" marR="68580"/>
                </a:tc>
                <a:tc>
                  <a:txBody>
                    <a:bodyPr/>
                    <a:lstStyle/>
                    <a:p>
                      <a:pPr algn="ctr"/>
                      <a:r>
                        <a:rPr lang="en-US" sz="2400"/>
                        <a:t>5</a:t>
                      </a:r>
                    </a:p>
                  </a:txBody>
                  <a:tcPr marL="68580" marR="68580"/>
                </a:tc>
              </a:tr>
              <a:tr h="465859">
                <a:tc>
                  <a:txBody>
                    <a:bodyPr/>
                    <a:lstStyle/>
                    <a:p>
                      <a:pPr algn="ctr"/>
                      <a:r>
                        <a:rPr lang="en-US" sz="2400"/>
                        <a:t>8</a:t>
                      </a:r>
                    </a:p>
                  </a:txBody>
                  <a:tcPr marL="68580" marR="68580"/>
                </a:tc>
                <a:tc>
                  <a:txBody>
                    <a:bodyPr/>
                    <a:lstStyle/>
                    <a:p>
                      <a:pPr algn="ctr"/>
                      <a:r>
                        <a:rPr lang="en-US" sz="2400"/>
                        <a:t>4</a:t>
                      </a:r>
                    </a:p>
                  </a:txBody>
                  <a:tcPr marL="68580" marR="68580"/>
                </a:tc>
              </a:tr>
              <a:tr h="465859">
                <a:tc>
                  <a:txBody>
                    <a:bodyPr/>
                    <a:lstStyle/>
                    <a:p>
                      <a:pPr algn="ctr"/>
                      <a:r>
                        <a:rPr lang="en-US" sz="2400"/>
                        <a:t>9</a:t>
                      </a:r>
                    </a:p>
                  </a:txBody>
                  <a:tcPr marL="68580" marR="68580"/>
                </a:tc>
                <a:tc>
                  <a:txBody>
                    <a:bodyPr/>
                    <a:lstStyle/>
                    <a:p>
                      <a:pPr algn="ctr"/>
                      <a:r>
                        <a:rPr lang="en-US" sz="2400"/>
                        <a:t>3</a:t>
                      </a:r>
                    </a:p>
                  </a:txBody>
                  <a:tcPr marL="68580" marR="68580"/>
                </a:tc>
              </a:tr>
              <a:tr h="465859">
                <a:tc>
                  <a:txBody>
                    <a:bodyPr/>
                    <a:lstStyle/>
                    <a:p>
                      <a:pPr algn="ctr"/>
                      <a:r>
                        <a:rPr lang="en-US" sz="2400"/>
                        <a:t>10</a:t>
                      </a:r>
                    </a:p>
                  </a:txBody>
                  <a:tcPr marL="68580" marR="68580"/>
                </a:tc>
                <a:tc>
                  <a:txBody>
                    <a:bodyPr/>
                    <a:lstStyle/>
                    <a:p>
                      <a:pPr algn="ctr"/>
                      <a:r>
                        <a:rPr lang="en-US" sz="2400"/>
                        <a:t>2</a:t>
                      </a:r>
                    </a:p>
                  </a:txBody>
                  <a:tcPr marL="68580" marR="68580"/>
                </a:tc>
              </a:tr>
              <a:tr h="465859">
                <a:tc>
                  <a:txBody>
                    <a:bodyPr/>
                    <a:lstStyle/>
                    <a:p>
                      <a:pPr algn="ctr"/>
                      <a:r>
                        <a:rPr lang="en-US" sz="2400"/>
                        <a:t>11</a:t>
                      </a:r>
                    </a:p>
                  </a:txBody>
                  <a:tcPr marL="68580" marR="68580"/>
                </a:tc>
                <a:tc>
                  <a:txBody>
                    <a:bodyPr/>
                    <a:lstStyle/>
                    <a:p>
                      <a:pPr algn="ctr"/>
                      <a:r>
                        <a:rPr lang="en-US" sz="2400"/>
                        <a:t>1</a:t>
                      </a:r>
                    </a:p>
                  </a:txBody>
                  <a:tcPr marL="68580" marR="68580"/>
                </a:tc>
              </a:tr>
              <a:tr h="465859">
                <a:tc>
                  <a:txBody>
                    <a:bodyPr/>
                    <a:lstStyle/>
                    <a:p>
                      <a:pPr algn="ctr"/>
                      <a:r>
                        <a:rPr lang="en-US" sz="2400"/>
                        <a:t>12</a:t>
                      </a:r>
                    </a:p>
                  </a:txBody>
                  <a:tcPr marL="68580" marR="68580"/>
                </a:tc>
                <a:tc>
                  <a:txBody>
                    <a:bodyPr/>
                    <a:lstStyle/>
                    <a:p>
                      <a:pPr algn="ctr"/>
                      <a:r>
                        <a:rPr lang="en-US" sz="2400"/>
                        <a:t>terminale</a:t>
                      </a:r>
                    </a:p>
                  </a:txBody>
                  <a:tcPr marL="68580" marR="68580"/>
                </a:tc>
              </a:tr>
            </a:tbl>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Workshop Goal:</a:t>
            </a:r>
            <a:endParaRPr lang="en-US" dirty="0">
              <a:solidFill>
                <a:schemeClr val="tx1"/>
              </a:solidFill>
            </a:endParaRPr>
          </a:p>
        </p:txBody>
      </p:sp>
      <p:sp>
        <p:nvSpPr>
          <p:cNvPr id="4" name="Footer Placeholder 3"/>
          <p:cNvSpPr>
            <a:spLocks noGrp="1"/>
          </p:cNvSpPr>
          <p:nvPr>
            <p:ph type="ftr" sz="quarter" idx="11"/>
          </p:nvPr>
        </p:nvSpPr>
        <p:spPr/>
        <p:txBody>
          <a:bodyPr/>
          <a:lstStyle/>
          <a:p>
            <a:r>
              <a:rPr lang="en-US" dirty="0" smtClean="0"/>
              <a:t>Laura Terrill, HEB 2014</a:t>
            </a:r>
            <a:endParaRPr lang="en-US" dirty="0"/>
          </a:p>
        </p:txBody>
      </p:sp>
      <p:sp>
        <p:nvSpPr>
          <p:cNvPr id="3" name="Content Placeholder 2"/>
          <p:cNvSpPr>
            <a:spLocks noGrp="1"/>
          </p:cNvSpPr>
          <p:nvPr>
            <p:ph idx="4294967295"/>
          </p:nvPr>
        </p:nvSpPr>
        <p:spPr>
          <a:xfrm>
            <a:off x="549812" y="1908175"/>
            <a:ext cx="8191500" cy="4786313"/>
          </a:xfrm>
        </p:spPr>
        <p:txBody>
          <a:bodyPr>
            <a:normAutofit/>
          </a:bodyPr>
          <a:lstStyle/>
          <a:p>
            <a:pPr marL="0" indent="0" algn="ctr">
              <a:buNone/>
            </a:pPr>
            <a:r>
              <a:rPr lang="en-US" sz="4000" dirty="0" smtClean="0"/>
              <a:t>Learn guiding principles for developing and assessing learner performance in each mode of communication. </a:t>
            </a:r>
            <a:endParaRPr lang="en-US" sz="4000" dirty="0"/>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9002498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516470" y="204262"/>
            <a:ext cx="7772400" cy="1143000"/>
          </a:xfrm>
        </p:spPr>
        <p:txBody>
          <a:bodyPr>
            <a:normAutofit/>
          </a:bodyPr>
          <a:lstStyle/>
          <a:p>
            <a:r>
              <a:rPr lang="en-US" sz="3600">
                <a:ea typeface="ＭＳ Ｐゴシック" pitchFamily="-84" charset="-128"/>
                <a:cs typeface="ＭＳ Ｐゴシック" pitchFamily="-84" charset="-128"/>
              </a:rPr>
              <a:t>Complex Thinking — Simple Language</a:t>
            </a:r>
          </a:p>
        </p:txBody>
      </p:sp>
      <p:sp>
        <p:nvSpPr>
          <p:cNvPr id="7" name="Footer Placeholder 6"/>
          <p:cNvSpPr>
            <a:spLocks noGrp="1"/>
          </p:cNvSpPr>
          <p:nvPr>
            <p:ph type="ftr" sz="quarter" idx="11"/>
          </p:nvPr>
        </p:nvSpPr>
        <p:spPr/>
        <p:txBody>
          <a:bodyPr/>
          <a:lstStyle/>
          <a:p>
            <a:r>
              <a:rPr lang="en-US"/>
              <a:t>Laura Terrill, HEB 2014</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a:pPr/>
              <a:t>30</a:t>
            </a:fld>
            <a:endParaRPr lang="en-US"/>
          </a:p>
        </p:txBody>
      </p:sp>
      <p:pic>
        <p:nvPicPr>
          <p:cNvPr id="112643" name="Picture 3" descr="leopard"/>
          <p:cNvPicPr>
            <a:picLocks noChangeAspect="1" noChangeArrowheads="1"/>
          </p:cNvPicPr>
          <p:nvPr/>
        </p:nvPicPr>
        <p:blipFill>
          <a:blip r:embed="rId3"/>
          <a:srcRect/>
          <a:stretch>
            <a:fillRect/>
          </a:stretch>
        </p:blipFill>
        <p:spPr bwMode="auto">
          <a:xfrm>
            <a:off x="1801813" y="1743075"/>
            <a:ext cx="5538787" cy="3819525"/>
          </a:xfrm>
          <a:prstGeom prst="rect">
            <a:avLst/>
          </a:prstGeom>
          <a:noFill/>
          <a:ln w="9525">
            <a:noFill/>
            <a:miter lim="800000"/>
            <a:headEnd/>
            <a:tailEnd/>
          </a:ln>
        </p:spPr>
      </p:pic>
      <p:sp>
        <p:nvSpPr>
          <p:cNvPr id="90116" name="Text Box 4"/>
          <p:cNvSpPr txBox="1">
            <a:spLocks noChangeArrowheads="1"/>
          </p:cNvSpPr>
          <p:nvPr/>
        </p:nvSpPr>
        <p:spPr bwMode="auto">
          <a:xfrm>
            <a:off x="2743200" y="5791200"/>
            <a:ext cx="3636963" cy="579438"/>
          </a:xfrm>
          <a:prstGeom prst="rect">
            <a:avLst/>
          </a:prstGeom>
          <a:noFill/>
          <a:ln w="9525">
            <a:noFill/>
            <a:miter lim="800000"/>
            <a:headEnd/>
            <a:tailEnd/>
          </a:ln>
        </p:spPr>
        <p:txBody>
          <a:bodyPr>
            <a:prstTxWarp prst="textNoShape">
              <a:avLst/>
            </a:prstTxWarp>
            <a:spAutoFit/>
          </a:bodyPr>
          <a:lstStyle/>
          <a:p>
            <a:pPr algn="ctr"/>
            <a:r>
              <a:rPr lang="en-US" sz="3200">
                <a:solidFill>
                  <a:srgbClr val="000000"/>
                </a:solidFill>
              </a:rPr>
              <a:t>No soy un abrigo. </a:t>
            </a:r>
          </a:p>
        </p:txBody>
      </p:sp>
      <p:sp>
        <p:nvSpPr>
          <p:cNvPr id="112645" name="TextBox 4"/>
          <p:cNvSpPr txBox="1">
            <a:spLocks noChangeArrowheads="1"/>
          </p:cNvSpPr>
          <p:nvPr/>
        </p:nvSpPr>
        <p:spPr bwMode="auto">
          <a:xfrm>
            <a:off x="7151688" y="6370638"/>
            <a:ext cx="1579562" cy="369887"/>
          </a:xfrm>
          <a:prstGeom prst="rect">
            <a:avLst/>
          </a:prstGeom>
          <a:noFill/>
          <a:ln w="9525">
            <a:noFill/>
            <a:miter lim="800000"/>
            <a:headEnd/>
            <a:tailEnd/>
          </a:ln>
        </p:spPr>
        <p:txBody>
          <a:bodyPr wrap="none">
            <a:prstTxWarp prst="textNoShape">
              <a:avLst/>
            </a:prstTxWarp>
            <a:spAutoFit/>
          </a:bodyPr>
          <a:lstStyle/>
          <a:p>
            <a:r>
              <a:rPr lang="en-US"/>
              <a:t>Helena Curtain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t>OFFREZ DES PLUMPY'NUT</a:t>
            </a:r>
            <a:endParaRPr lang="en-US"/>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31</a:t>
            </a:fld>
            <a:endParaRPr lang="en-US"/>
          </a:p>
        </p:txBody>
      </p:sp>
      <p:sp>
        <p:nvSpPr>
          <p:cNvPr id="5" name="Content Placeholder 4"/>
          <p:cNvSpPr>
            <a:spLocks noGrp="1"/>
          </p:cNvSpPr>
          <p:nvPr>
            <p:ph sz="quarter" idx="1"/>
          </p:nvPr>
        </p:nvSpPr>
        <p:spPr>
          <a:xfrm>
            <a:off x="3158812" y="1516698"/>
            <a:ext cx="5607236" cy="4301882"/>
          </a:xfrm>
        </p:spPr>
        <p:txBody>
          <a:bodyPr>
            <a:noAutofit/>
          </a:bodyPr>
          <a:lstStyle/>
          <a:p>
            <a:pPr marL="0" indent="0">
              <a:buNone/>
            </a:pPr>
            <a:r>
              <a:rPr lang="en-US" sz="2000" smtClean="0"/>
              <a:t>Et vous sauverez des centaines d'enfants qui risquent de mourir de malnutrition en Somalie.</a:t>
            </a:r>
          </a:p>
          <a:p>
            <a:pPr marL="0" indent="0">
              <a:buNone/>
            </a:pPr>
            <a:r>
              <a:rPr lang="en-US" sz="2000" smtClean="0"/>
              <a:t>Le Plumpy'Nut, c'est une pâte à base d'arachide, de lait en poudre, de sucre, de vitamines et de sels minéraux, prête à consommer. Elle est dans un petit sachet de 92 g et apporte 500 calories.</a:t>
            </a:r>
          </a:p>
          <a:p>
            <a:pPr marL="0" indent="0">
              <a:buNone/>
            </a:pPr>
            <a:r>
              <a:rPr lang="en-US" sz="2000" smtClean="0"/>
              <a:t>Ce petit miracle nutritionnel a été mis au point il y a une quinzaine d'années par Michel Lascanne, patron de Nutriset. Sa facilité d'emploi, il n'est pas besoin de le délayer, l'a fait adopter par toutes les ONG qui se dévouent pour lutter contre la malnutrition des enfants.</a:t>
            </a:r>
          </a:p>
          <a:p>
            <a:pPr marL="0" indent="0">
              <a:buNone/>
            </a:pPr>
            <a:r>
              <a:rPr lang="en-US" sz="2000" smtClean="0"/>
              <a:t>Avec un sachet par jour pendant 3 semaines, un enfant est sauvé de la mort.</a:t>
            </a:r>
            <a:endParaRPr lang="en-US" sz="2000"/>
          </a:p>
        </p:txBody>
      </p:sp>
      <p:sp>
        <p:nvSpPr>
          <p:cNvPr id="6" name="TextBox 5"/>
          <p:cNvSpPr txBox="1"/>
          <p:nvPr/>
        </p:nvSpPr>
        <p:spPr>
          <a:xfrm>
            <a:off x="4475190" y="6327952"/>
            <a:ext cx="4290858" cy="307777"/>
          </a:xfrm>
          <a:prstGeom prst="rect">
            <a:avLst/>
          </a:prstGeom>
          <a:noFill/>
        </p:spPr>
        <p:txBody>
          <a:bodyPr wrap="none" rtlCol="0">
            <a:spAutoFit/>
          </a:bodyPr>
          <a:lstStyle/>
          <a:p>
            <a:r>
              <a:rPr lang="en-US" sz="1400"/>
              <a:t>http://www.e-sante.fr/offrez-plumpy-nut/blog/1232</a:t>
            </a:r>
          </a:p>
        </p:txBody>
      </p:sp>
      <p:pic>
        <p:nvPicPr>
          <p:cNvPr id="7" name="Picture 6" descr="102931.jpg"/>
          <p:cNvPicPr>
            <a:picLocks noChangeAspect="1"/>
          </p:cNvPicPr>
          <p:nvPr/>
        </p:nvPicPr>
        <p:blipFill>
          <a:blip r:embed="rId2"/>
          <a:stretch>
            <a:fillRect/>
          </a:stretch>
        </p:blipFill>
        <p:spPr>
          <a:xfrm>
            <a:off x="240884" y="2376111"/>
            <a:ext cx="2540000" cy="2540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Laura Terrill, HEB 2014</a:t>
            </a:r>
            <a:endParaRPr lang="en-US" dirty="0"/>
          </a:p>
        </p:txBody>
      </p:sp>
      <p:sp>
        <p:nvSpPr>
          <p:cNvPr id="6" name="Slide Number Placeholder 5"/>
          <p:cNvSpPr>
            <a:spLocks noGrp="1"/>
          </p:cNvSpPr>
          <p:nvPr>
            <p:ph type="sldNum" sz="quarter" idx="12"/>
          </p:nvPr>
        </p:nvSpPr>
        <p:spPr/>
        <p:txBody>
          <a:bodyPr/>
          <a:lstStyle/>
          <a:p>
            <a:fld id="{74C2F60E-34D8-DD42-93FD-7BD7AE432328}" type="slidenum">
              <a:rPr/>
              <a:pPr/>
              <a:t>32</a:t>
            </a:fld>
            <a:endParaRPr lang="en-US"/>
          </a:p>
        </p:txBody>
      </p:sp>
      <p:pic>
        <p:nvPicPr>
          <p:cNvPr id="10" name="Content Placeholder 9"/>
          <p:cNvPicPr>
            <a:picLocks noGrp="1" noChangeAspect="1"/>
          </p:cNvPicPr>
          <p:nvPr>
            <p:ph idx="4294967295"/>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tretch>
            <a:fillRect/>
          </a:stretch>
        </p:blipFill>
        <p:spPr>
          <a:xfrm>
            <a:off x="0" y="598488"/>
            <a:ext cx="5122863" cy="4910137"/>
          </a:xfrm>
        </p:spPr>
      </p:pic>
      <p:sp>
        <p:nvSpPr>
          <p:cNvPr id="12" name="TextBox 11"/>
          <p:cNvSpPr txBox="1"/>
          <p:nvPr/>
        </p:nvSpPr>
        <p:spPr>
          <a:xfrm>
            <a:off x="6099586" y="935916"/>
            <a:ext cx="2952974" cy="5632311"/>
          </a:xfrm>
          <a:prstGeom prst="rect">
            <a:avLst/>
          </a:prstGeom>
          <a:noFill/>
        </p:spPr>
        <p:txBody>
          <a:bodyPr wrap="square" rtlCol="0">
            <a:spAutoFit/>
          </a:bodyPr>
          <a:lstStyle/>
          <a:p>
            <a:r>
              <a:rPr lang="en-US" sz="4000" dirty="0" smtClean="0">
                <a:latin typeface="Baskerville Old Face" panose="02020602080505020303" pitchFamily="18" charset="0"/>
              </a:rPr>
              <a:t>We do not learn from experience; we learn from reflecting on experience.</a:t>
            </a:r>
          </a:p>
          <a:p>
            <a:endParaRPr lang="en-US" sz="4000" dirty="0" smtClean="0">
              <a:latin typeface="Baskerville Old Face" panose="02020602080505020303" pitchFamily="18" charset="0"/>
            </a:endParaRPr>
          </a:p>
          <a:p>
            <a:r>
              <a:rPr lang="en-US" sz="4000" dirty="0">
                <a:latin typeface="Baskerville Old Face" panose="02020602080505020303" pitchFamily="18" charset="0"/>
              </a:rPr>
              <a:t> </a:t>
            </a:r>
            <a:r>
              <a:rPr lang="en-US" sz="4000" dirty="0" smtClean="0">
                <a:latin typeface="Baskerville Old Face" panose="02020602080505020303" pitchFamily="18" charset="0"/>
              </a:rPr>
              <a:t> </a:t>
            </a:r>
            <a:r>
              <a:rPr lang="en-US" sz="3200" dirty="0" smtClean="0">
                <a:latin typeface="Baskerville Old Face" panose="02020602080505020303" pitchFamily="18" charset="0"/>
              </a:rPr>
              <a:t>---John Dewey</a:t>
            </a:r>
            <a:endParaRPr lang="en-US" sz="3200" dirty="0">
              <a:latin typeface="Baskerville Old Face" panose="02020602080505020303" pitchFamily="18" charset="0"/>
            </a:endParaRPr>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749819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Three Modes of Communication</a:t>
            </a:r>
          </a:p>
        </p:txBody>
      </p:sp>
      <p:sp>
        <p:nvSpPr>
          <p:cNvPr id="3" name="Footer Placeholder 2"/>
          <p:cNvSpPr>
            <a:spLocks noGrp="1"/>
          </p:cNvSpPr>
          <p:nvPr>
            <p:ph type="ftr" sz="quarter" idx="11"/>
          </p:nvPr>
        </p:nvSpPr>
        <p:spPr>
          <a:xfrm>
            <a:off x="117158" y="6460240"/>
            <a:ext cx="5421083" cy="365125"/>
          </a:xfrm>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33</a:t>
            </a:fld>
            <a:endParaRPr lang="en-US"/>
          </a:p>
        </p:txBody>
      </p:sp>
      <p:grpSp>
        <p:nvGrpSpPr>
          <p:cNvPr id="6" name="Group 5"/>
          <p:cNvGrpSpPr/>
          <p:nvPr/>
        </p:nvGrpSpPr>
        <p:grpSpPr>
          <a:xfrm>
            <a:off x="228600" y="1204694"/>
            <a:ext cx="8618538" cy="5289550"/>
            <a:chOff x="228600" y="1295400"/>
            <a:chExt cx="8618538" cy="5289550"/>
          </a:xfrm>
        </p:grpSpPr>
        <p:sp>
          <p:nvSpPr>
            <p:cNvPr id="7" name="Text Box 3"/>
            <p:cNvSpPr txBox="1">
              <a:spLocks noChangeArrowheads="1"/>
            </p:cNvSpPr>
            <p:nvPr/>
          </p:nvSpPr>
          <p:spPr bwMode="auto">
            <a:xfrm>
              <a:off x="5867400" y="5715000"/>
              <a:ext cx="2979738"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rgbClr val="1F497D"/>
                  </a:solidFill>
                  <a:latin typeface="Arial" charset="0"/>
                  <a:ea typeface="ＭＳ Ｐゴシック" charset="-128"/>
                  <a:cs typeface="ＭＳ Ｐゴシック" charset="-128"/>
                </a:rPr>
                <a:t> Interpersonal</a:t>
              </a:r>
            </a:p>
          </p:txBody>
        </p:sp>
        <p:sp>
          <p:nvSpPr>
            <p:cNvPr id="8" name="Text Box 4"/>
            <p:cNvSpPr txBox="1">
              <a:spLocks noChangeArrowheads="1"/>
            </p:cNvSpPr>
            <p:nvPr/>
          </p:nvSpPr>
          <p:spPr bwMode="auto">
            <a:xfrm>
              <a:off x="4191000" y="3016250"/>
              <a:ext cx="2471738"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tx2"/>
                  </a:solidFill>
                  <a:latin typeface="Arial" charset="0"/>
                  <a:ea typeface="ＭＳ Ｐゴシック" charset="-128"/>
                  <a:cs typeface="ＭＳ Ｐゴシック" charset="-128"/>
                </a:rPr>
                <a:t>Interpretive</a:t>
              </a:r>
            </a:p>
          </p:txBody>
        </p:sp>
        <p:sp>
          <p:nvSpPr>
            <p:cNvPr id="9" name="Text Box 5"/>
            <p:cNvSpPr txBox="1">
              <a:spLocks noChangeArrowheads="1"/>
            </p:cNvSpPr>
            <p:nvPr/>
          </p:nvSpPr>
          <p:spPr bwMode="auto">
            <a:xfrm>
              <a:off x="685800" y="5943600"/>
              <a:ext cx="3319463"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rgbClr val="1F497D"/>
                  </a:solidFill>
                  <a:latin typeface="Arial" charset="0"/>
                  <a:ea typeface="ＭＳ Ｐゴシック" charset="-128"/>
                  <a:cs typeface="ＭＳ Ｐゴシック" charset="-128"/>
                </a:rPr>
                <a:t> Presentational</a:t>
              </a:r>
              <a:r>
                <a:rPr lang="en-US">
                  <a:solidFill>
                    <a:srgbClr val="1F497D"/>
                  </a:solidFill>
                  <a:latin typeface="Arial" charset="0"/>
                  <a:ea typeface="ＭＳ Ｐゴシック" charset="-128"/>
                  <a:cs typeface="ＭＳ Ｐゴシック" charset="-128"/>
                </a:rPr>
                <a:t> </a:t>
              </a:r>
            </a:p>
          </p:txBody>
        </p:sp>
        <p:pic>
          <p:nvPicPr>
            <p:cNvPr id="10" name="Picture 6" descr="CCclipart"/>
            <p:cNvPicPr>
              <a:picLocks noChangeAspect="1" noChangeArrowheads="1"/>
            </p:cNvPicPr>
            <p:nvPr/>
          </p:nvPicPr>
          <p:blipFill>
            <a:blip r:embed="rId2"/>
            <a:srcRect/>
            <a:stretch>
              <a:fillRect/>
            </a:stretch>
          </p:blipFill>
          <p:spPr bwMode="auto">
            <a:xfrm>
              <a:off x="5105400" y="3810000"/>
              <a:ext cx="1879600" cy="1778000"/>
            </a:xfrm>
            <a:prstGeom prst="rect">
              <a:avLst/>
            </a:prstGeom>
            <a:noFill/>
            <a:ln w="9525">
              <a:noFill/>
              <a:miter lim="800000"/>
              <a:headEnd/>
              <a:tailEnd/>
            </a:ln>
          </p:spPr>
        </p:pic>
        <p:pic>
          <p:nvPicPr>
            <p:cNvPr id="11" name="Picture 7" descr="P4220050-2"/>
            <p:cNvPicPr>
              <a:picLocks noChangeAspect="1" noChangeArrowheads="1"/>
            </p:cNvPicPr>
            <p:nvPr/>
          </p:nvPicPr>
          <p:blipFill>
            <a:blip r:embed="rId3"/>
            <a:srcRect/>
            <a:stretch>
              <a:fillRect/>
            </a:stretch>
          </p:blipFill>
          <p:spPr bwMode="auto">
            <a:xfrm>
              <a:off x="228600" y="4114800"/>
              <a:ext cx="2101850" cy="1704975"/>
            </a:xfrm>
            <a:prstGeom prst="rect">
              <a:avLst/>
            </a:prstGeom>
            <a:noFill/>
            <a:ln w="9525">
              <a:noFill/>
              <a:miter lim="800000"/>
              <a:headEnd/>
              <a:tailEnd/>
            </a:ln>
          </p:spPr>
        </p:pic>
        <p:pic>
          <p:nvPicPr>
            <p:cNvPr id="12" name="Picture 8" descr="ReadingManiacs"/>
            <p:cNvPicPr>
              <a:picLocks noChangeAspect="1" noChangeArrowheads="1"/>
            </p:cNvPicPr>
            <p:nvPr/>
          </p:nvPicPr>
          <p:blipFill>
            <a:blip r:embed="rId4"/>
            <a:srcRect/>
            <a:stretch>
              <a:fillRect/>
            </a:stretch>
          </p:blipFill>
          <p:spPr bwMode="auto">
            <a:xfrm>
              <a:off x="4343400" y="1295400"/>
              <a:ext cx="2339975" cy="1757363"/>
            </a:xfrm>
            <a:prstGeom prst="rect">
              <a:avLst/>
            </a:prstGeom>
            <a:noFill/>
            <a:ln w="9525">
              <a:noFill/>
              <a:miter lim="800000"/>
              <a:headEnd/>
              <a:tailEnd/>
            </a:ln>
          </p:spPr>
        </p:pic>
        <p:pic>
          <p:nvPicPr>
            <p:cNvPr id="13" name="Picture 9" descr="Writing3"/>
            <p:cNvPicPr>
              <a:picLocks noChangeAspect="1" noChangeArrowheads="1"/>
            </p:cNvPicPr>
            <p:nvPr/>
          </p:nvPicPr>
          <p:blipFill>
            <a:blip r:embed="rId5"/>
            <a:srcRect/>
            <a:stretch>
              <a:fillRect/>
            </a:stretch>
          </p:blipFill>
          <p:spPr bwMode="auto">
            <a:xfrm>
              <a:off x="2438400" y="4191000"/>
              <a:ext cx="1682750" cy="1682750"/>
            </a:xfrm>
            <a:prstGeom prst="rect">
              <a:avLst/>
            </a:prstGeom>
            <a:noFill/>
            <a:ln w="9525">
              <a:noFill/>
              <a:miter lim="800000"/>
              <a:headEnd/>
              <a:tailEnd/>
            </a:ln>
          </p:spPr>
        </p:pic>
        <p:pic>
          <p:nvPicPr>
            <p:cNvPr id="14" name="Picture 10" descr="436af8cd171ae-17-1"/>
            <p:cNvPicPr>
              <a:picLocks noChangeAspect="1" noChangeArrowheads="1"/>
            </p:cNvPicPr>
            <p:nvPr/>
          </p:nvPicPr>
          <p:blipFill>
            <a:blip r:embed="rId6"/>
            <a:srcRect/>
            <a:stretch>
              <a:fillRect/>
            </a:stretch>
          </p:blipFill>
          <p:spPr bwMode="auto">
            <a:xfrm>
              <a:off x="2362200" y="1373188"/>
              <a:ext cx="1617663" cy="2284412"/>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t>What is the mode of communication?</a:t>
            </a:r>
          </a:p>
        </p:txBody>
      </p:sp>
      <p:sp>
        <p:nvSpPr>
          <p:cNvPr id="3" name="Footer Placeholder 2"/>
          <p:cNvSpPr>
            <a:spLocks noGrp="1"/>
          </p:cNvSpPr>
          <p:nvPr>
            <p:ph type="ftr" sz="quarter" idx="11"/>
          </p:nvPr>
        </p:nvSpPr>
        <p:spPr>
          <a:xfrm>
            <a:off x="143076" y="6499114"/>
            <a:ext cx="5421083" cy="365125"/>
          </a:xfrm>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34</a:t>
            </a:fld>
            <a:endParaRPr lang="en-US"/>
          </a:p>
        </p:txBody>
      </p:sp>
      <p:graphicFrame>
        <p:nvGraphicFramePr>
          <p:cNvPr id="6" name="Group 73"/>
          <p:cNvGraphicFramePr>
            <a:graphicFrameLocks noGrp="1"/>
          </p:cNvGraphicFramePr>
          <p:nvPr/>
        </p:nvGraphicFramePr>
        <p:xfrm>
          <a:off x="381000" y="1594445"/>
          <a:ext cx="8458200" cy="4829492"/>
        </p:xfrm>
        <a:graphic>
          <a:graphicData uri="http://schemas.openxmlformats.org/drawingml/2006/table">
            <a:tbl>
              <a:tblPr/>
              <a:tblGrid>
                <a:gridCol w="914400"/>
                <a:gridCol w="5029200"/>
                <a:gridCol w="2514600"/>
              </a:tblGrid>
              <a:tr h="8128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ea typeface="ＭＳ Ｐゴシック" charset="-128"/>
                          <a:cs typeface="ＭＳ Ｐゴシック" charset="-128"/>
                        </a:rPr>
                        <a:t>1</a:t>
                      </a:r>
                    </a:p>
                  </a:txBody>
                  <a:tcPr anchor="ctr" horzOverflow="overflow">
                    <a:lnL w="28575" cap="flat" cmpd="sng" algn="ctr">
                      <a:solidFill>
                        <a:schemeClr val="tx1"/>
                      </a:solidFill>
                      <a:prstDash val="solid"/>
                      <a:round/>
                      <a:headEnd type="none" w="med" len="med"/>
                      <a:tailEnd type="none" w="med" len="med"/>
                    </a:lnL>
                    <a:lnR w="9525" cap="flat" cmpd="sng" algn="ctr">
                      <a:solidFill>
                        <a:schemeClr val="folHlink"/>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2"/>
                          </a:solidFill>
                          <a:effectLst/>
                          <a:latin typeface="Arial" charset="0"/>
                        </a:rPr>
                        <a:t>Prepare a poster about your favorite sport.</a:t>
                      </a:r>
                      <a:endParaRPr kumimoji="0" lang="en-US" sz="2400" b="0" i="0" u="none" strike="noStrike" cap="none" normalizeH="0" baseline="0" dirty="0">
                        <a:ln>
                          <a:noFill/>
                        </a:ln>
                        <a:solidFill>
                          <a:schemeClr val="tx2"/>
                        </a:solidFill>
                        <a:effectLst/>
                        <a:latin typeface="Arial" charset="0"/>
                        <a:ea typeface="ＭＳ Ｐゴシック" charset="-128"/>
                        <a:cs typeface="ＭＳ Ｐゴシック" charset="-128"/>
                      </a:endParaRPr>
                    </a:p>
                  </a:txBody>
                  <a:tcPr anchor="ctr" horzOverflow="overflow">
                    <a:lnL w="9525" cap="flat" cmpd="sng" algn="ctr">
                      <a:solidFill>
                        <a:schemeClr val="folHlink"/>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804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ea typeface="ＭＳ Ｐゴシック" charset="-128"/>
                          <a:cs typeface="ＭＳ Ｐゴシック" charset="-128"/>
                        </a:rPr>
                        <a:t>2</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Watch a travel video and jot down places of interest.</a:t>
                      </a:r>
                      <a:endParaRPr kumimoji="0" lang="en-US" sz="24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858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ea typeface="ＭＳ Ｐゴシック" charset="-128"/>
                          <a:cs typeface="ＭＳ Ｐゴシック" charset="-128"/>
                        </a:rPr>
                        <a:t>3</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Talk about what to do on the weekend.</a:t>
                      </a:r>
                      <a:endParaRPr kumimoji="0" lang="en-US" sz="24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7244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4</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Send a letter to an e-pal.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628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5</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Create a graphic organizer for new vocabulary.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44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6</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2"/>
                          </a:solidFill>
                          <a:effectLst/>
                          <a:latin typeface="Arial" charset="0"/>
                        </a:rPr>
                        <a:t>Create a skit where you buy something in the market.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Arial" charset="0"/>
                        <a:ea typeface="ＭＳ Ｐゴシック" charset="-128"/>
                        <a:cs typeface="ＭＳ Ｐゴシック" charset="-128"/>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extBox 6"/>
          <p:cNvSpPr txBox="1"/>
          <p:nvPr/>
        </p:nvSpPr>
        <p:spPr>
          <a:xfrm>
            <a:off x="6620752" y="1847155"/>
            <a:ext cx="1989848"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Presentational</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
        <p:nvSpPr>
          <p:cNvPr id="8" name="TextBox 7"/>
          <p:cNvSpPr txBox="1"/>
          <p:nvPr/>
        </p:nvSpPr>
        <p:spPr>
          <a:xfrm>
            <a:off x="6629400" y="2609155"/>
            <a:ext cx="1658327"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Interpretive</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
        <p:nvSpPr>
          <p:cNvPr id="9" name="TextBox 8"/>
          <p:cNvSpPr txBox="1"/>
          <p:nvPr/>
        </p:nvSpPr>
        <p:spPr>
          <a:xfrm>
            <a:off x="6629400" y="3447355"/>
            <a:ext cx="1860606"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Interpersonal</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
        <p:nvSpPr>
          <p:cNvPr id="10" name="TextBox 9"/>
          <p:cNvSpPr txBox="1"/>
          <p:nvPr/>
        </p:nvSpPr>
        <p:spPr>
          <a:xfrm>
            <a:off x="6629400" y="4133155"/>
            <a:ext cx="1860606"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Interpersonal</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
        <p:nvSpPr>
          <p:cNvPr id="11" name="TextBox 10"/>
          <p:cNvSpPr txBox="1"/>
          <p:nvPr/>
        </p:nvSpPr>
        <p:spPr>
          <a:xfrm>
            <a:off x="6629400" y="4818955"/>
            <a:ext cx="1658327"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Interpretive</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
        <p:nvSpPr>
          <p:cNvPr id="12" name="TextBox 11"/>
          <p:cNvSpPr txBox="1"/>
          <p:nvPr/>
        </p:nvSpPr>
        <p:spPr>
          <a:xfrm>
            <a:off x="6629400" y="5657155"/>
            <a:ext cx="1989848" cy="461665"/>
          </a:xfrm>
          <a:prstGeom prst="rect">
            <a:avLst/>
          </a:prstGeom>
          <a:noFill/>
        </p:spPr>
        <p:txBody>
          <a:bodyPr wrap="none">
            <a:spAutoFit/>
          </a:bodyPr>
          <a:lstStyle/>
          <a:p>
            <a:pPr>
              <a:defRPr/>
            </a:pPr>
            <a:r>
              <a:rPr lang="en-US" dirty="0">
                <a:solidFill>
                  <a:schemeClr val="accent6">
                    <a:lumMod val="75000"/>
                  </a:schemeClr>
                </a:solidFill>
                <a:latin typeface="Arial" charset="0"/>
                <a:ea typeface="MS PGothic" pitchFamily="34" charset="-128"/>
                <a:cs typeface="MS PGothic" pitchFamily="34" charset="-128"/>
              </a:rPr>
              <a:t>Presentational</a:t>
            </a:r>
            <a:endParaRPr lang="en-US" dirty="0">
              <a:ln>
                <a:solidFill>
                  <a:srgbClr val="ECEF12"/>
                </a:solidFill>
              </a:ln>
              <a:solidFill>
                <a:schemeClr val="accent6">
                  <a:lumMod val="75000"/>
                </a:schemeClr>
              </a:solidFill>
              <a:latin typeface="Arial" charset="0"/>
              <a:ea typeface="ＭＳ Ｐゴシック" charset="-128"/>
              <a:cs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286604"/>
            <a:ext cx="7543800" cy="627797"/>
          </a:xfrm>
        </p:spPr>
        <p:txBody>
          <a:bodyPr>
            <a:noAutofit/>
          </a:bodyPr>
          <a:lstStyle/>
          <a:p>
            <a:r>
              <a:rPr lang="en-US" sz="4000" dirty="0" smtClean="0">
                <a:solidFill>
                  <a:schemeClr val="accent1"/>
                </a:solidFill>
              </a:rPr>
              <a:t>Interpretive Mode</a:t>
            </a:r>
            <a:endParaRPr lang="en-US" sz="4000" dirty="0">
              <a:solidFill>
                <a:schemeClr val="accent1"/>
              </a:solidFill>
            </a:endParaRPr>
          </a:p>
        </p:txBody>
      </p:sp>
      <p:sp>
        <p:nvSpPr>
          <p:cNvPr id="5" name="Footer Placeholder 4"/>
          <p:cNvSpPr>
            <a:spLocks noGrp="1"/>
          </p:cNvSpPr>
          <p:nvPr>
            <p:ph type="ftr" sz="quarter" idx="11"/>
          </p:nvPr>
        </p:nvSpPr>
        <p:spPr/>
        <p:txBody>
          <a:bodyPr/>
          <a:lstStyle/>
          <a:p>
            <a:r>
              <a:rPr lang="en-US" smtClean="0"/>
              <a:t>Laura Terrill, HEB 2014</a:t>
            </a:r>
            <a:endParaRPr lang="en-US" dirty="0"/>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240411" y="3197224"/>
            <a:ext cx="1874520" cy="2295707"/>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503775" y="2944651"/>
            <a:ext cx="2194560" cy="1700013"/>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35</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391831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9846"/>
            <a:ext cx="8229600" cy="1069848"/>
          </a:xfrm>
        </p:spPr>
        <p:txBody>
          <a:bodyPr/>
          <a:lstStyle/>
          <a:p>
            <a:r>
              <a:rPr lang="en-US"/>
              <a:t>Interpretive Communication….</a:t>
            </a:r>
          </a:p>
        </p:txBody>
      </p:sp>
      <p:graphicFrame>
        <p:nvGraphicFramePr>
          <p:cNvPr id="4" name="Table 3"/>
          <p:cNvGraphicFramePr>
            <a:graphicFrameLocks noGrp="1"/>
          </p:cNvGraphicFramePr>
          <p:nvPr/>
        </p:nvGraphicFramePr>
        <p:xfrm>
          <a:off x="457200" y="1677924"/>
          <a:ext cx="8229600" cy="4400126"/>
        </p:xfrm>
        <a:graphic>
          <a:graphicData uri="http://schemas.openxmlformats.org/drawingml/2006/table">
            <a:tbl>
              <a:tblPr firstRow="1" bandRow="1">
                <a:tableStyleId>{69CF1AB2-1976-4502-BF36-3FF5EA218861}</a:tableStyleId>
              </a:tblPr>
              <a:tblGrid>
                <a:gridCol w="4114800"/>
                <a:gridCol w="4114800"/>
              </a:tblGrid>
              <a:tr h="645583">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645583">
                <a:tc>
                  <a:txBody>
                    <a:bodyPr/>
                    <a:lstStyle/>
                    <a:p>
                      <a:r>
                        <a:rPr lang="en-US" sz="2000"/>
                        <a:t>translation.</a:t>
                      </a:r>
                    </a:p>
                  </a:txBody>
                  <a:tcPr/>
                </a:tc>
                <a:tc>
                  <a:txBody>
                    <a:bodyPr/>
                    <a:lstStyle/>
                    <a:p>
                      <a:r>
                        <a:rPr lang="en-US" sz="2000"/>
                        <a:t>context-driven</a:t>
                      </a:r>
                      <a:r>
                        <a:rPr lang="en-US" sz="2000" baseline="0"/>
                        <a:t> understanding (gist).</a:t>
                      </a:r>
                      <a:endParaRPr lang="en-US" sz="2000"/>
                    </a:p>
                  </a:txBody>
                  <a:tcPr/>
                </a:tc>
              </a:tr>
              <a:tr h="645583">
                <a:tc>
                  <a:txBody>
                    <a:bodyPr/>
                    <a:lstStyle/>
                    <a:p>
                      <a:r>
                        <a:rPr lang="en-US" sz="2000"/>
                        <a:t>a hunt for trivial</a:t>
                      </a:r>
                      <a:r>
                        <a:rPr lang="en-US" sz="2000" baseline="0"/>
                        <a:t> details.</a:t>
                      </a:r>
                      <a:endParaRPr lang="en-US" sz="2000"/>
                    </a:p>
                  </a:txBody>
                  <a:tcPr/>
                </a:tc>
                <a:tc>
                  <a:txBody>
                    <a:bodyPr/>
                    <a:lstStyle/>
                    <a:p>
                      <a:r>
                        <a:rPr lang="en-US" sz="2000"/>
                        <a:t>whole picture;</a:t>
                      </a:r>
                      <a:r>
                        <a:rPr lang="en-US" sz="2000" baseline="0"/>
                        <a:t> mediating meaning with the text; a focused task. </a:t>
                      </a:r>
                      <a:endParaRPr lang="en-US" sz="2000"/>
                    </a:p>
                  </a:txBody>
                  <a:tcPr/>
                </a:tc>
              </a:tr>
              <a:tr h="645583">
                <a:tc>
                  <a:txBody>
                    <a:bodyPr/>
                    <a:lstStyle/>
                    <a:p>
                      <a:r>
                        <a:rPr lang="en-US" sz="2000"/>
                        <a:t>glossed readings; teaching all new vocabulary</a:t>
                      </a:r>
                      <a:r>
                        <a:rPr lang="en-US" sz="2000" baseline="0"/>
                        <a:t> first.</a:t>
                      </a:r>
                      <a:endParaRPr lang="en-US" sz="2000"/>
                    </a:p>
                  </a:txBody>
                  <a:tcPr/>
                </a:tc>
                <a:tc>
                  <a:txBody>
                    <a:bodyPr/>
                    <a:lstStyle/>
                    <a:p>
                      <a:r>
                        <a:rPr lang="en-US" sz="2000"/>
                        <a:t>familiar words in new context; and new words in a familiar context.</a:t>
                      </a:r>
                      <a:r>
                        <a:rPr lang="en-US" sz="2000" baseline="0"/>
                        <a:t> </a:t>
                      </a:r>
                      <a:endParaRPr lang="en-US" sz="2000"/>
                    </a:p>
                  </a:txBody>
                  <a:tcPr/>
                </a:tc>
              </a:tr>
              <a:tr h="645583">
                <a:tc>
                  <a:txBody>
                    <a:bodyPr/>
                    <a:lstStyle/>
                    <a:p>
                      <a:r>
                        <a:rPr lang="en-US" sz="2000"/>
                        <a:t>reading, listening or viewing from the reader’s perspective</a:t>
                      </a:r>
                      <a:r>
                        <a:rPr lang="en-US" sz="2000" baseline="0"/>
                        <a:t> only.</a:t>
                      </a:r>
                      <a:endParaRPr lang="en-US" sz="2000"/>
                    </a:p>
                  </a:txBody>
                  <a:tcPr/>
                </a:tc>
                <a:tc>
                  <a:txBody>
                    <a:bodyPr/>
                    <a:lstStyle/>
                    <a:p>
                      <a:r>
                        <a:rPr lang="en-US" sz="2000"/>
                        <a:t>using the author’s perspective</a:t>
                      </a:r>
                      <a:r>
                        <a:rPr lang="en-US" sz="2000" baseline="0"/>
                        <a:t> and cultural perspective. </a:t>
                      </a:r>
                      <a:endParaRPr lang="en-US" sz="2000"/>
                    </a:p>
                  </a:txBody>
                  <a:tcPr/>
                </a:tc>
              </a:tr>
              <a:tr h="645583">
                <a:tc>
                  <a:txBody>
                    <a:bodyPr/>
                    <a:lstStyle/>
                    <a:p>
                      <a:r>
                        <a:rPr lang="en-US" sz="2000"/>
                        <a:t>reading word for word.</a:t>
                      </a:r>
                    </a:p>
                  </a:txBody>
                  <a:tcPr/>
                </a:tc>
                <a:tc>
                  <a:txBody>
                    <a:bodyPr/>
                    <a:lstStyle/>
                    <a:p>
                      <a:r>
                        <a:rPr lang="en-US" sz="2000"/>
                        <a:t>re-phrasing chunks; retelling;</a:t>
                      </a:r>
                      <a:r>
                        <a:rPr lang="en-US" sz="2000" baseline="0"/>
                        <a:t> predicting; and using structural clues. </a:t>
                      </a:r>
                      <a:endParaRPr lang="en-US" sz="2000"/>
                    </a:p>
                  </a:txBody>
                  <a:tcPr/>
                </a:tc>
              </a:tr>
            </a:tbl>
          </a:graphicData>
        </a:graphic>
      </p:graphicFrame>
      <p:sp>
        <p:nvSpPr>
          <p:cNvPr id="6" name="Footer Placeholder 5"/>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36</a:t>
            </a:fld>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1858" name="Picture 3"/>
          <p:cNvPicPr>
            <a:picLocks noChangeAspect="1" noChangeArrowheads="1"/>
          </p:cNvPicPr>
          <p:nvPr/>
        </p:nvPicPr>
        <p:blipFill>
          <a:blip r:embed="rId3"/>
          <a:srcRect/>
          <a:stretch>
            <a:fillRect/>
          </a:stretch>
        </p:blipFill>
        <p:spPr bwMode="auto">
          <a:xfrm>
            <a:off x="615950" y="2349500"/>
            <a:ext cx="2613025" cy="2495550"/>
          </a:xfrm>
          <a:prstGeom prst="rect">
            <a:avLst/>
          </a:prstGeom>
          <a:noFill/>
          <a:ln w="9525">
            <a:noFill/>
            <a:miter lim="800000"/>
            <a:headEnd/>
            <a:tailEnd/>
          </a:ln>
        </p:spPr>
      </p:pic>
      <p:sp>
        <p:nvSpPr>
          <p:cNvPr id="121859" name="TextBox 7"/>
          <p:cNvSpPr txBox="1">
            <a:spLocks noChangeArrowheads="1"/>
          </p:cNvSpPr>
          <p:nvPr/>
        </p:nvSpPr>
        <p:spPr bwMode="auto">
          <a:xfrm>
            <a:off x="4019550" y="2019300"/>
            <a:ext cx="3981450" cy="4524315"/>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Discussion </a:t>
            </a:r>
          </a:p>
          <a:p>
            <a:pPr lvl="1" indent="182563">
              <a:buFont typeface="Arial" pitchFamily="-112" charset="0"/>
              <a:buChar char="•"/>
            </a:pPr>
            <a:r>
              <a:rPr lang="en-US" sz="3200"/>
              <a:t>Prediction</a:t>
            </a:r>
          </a:p>
          <a:p>
            <a:pPr lvl="1" indent="182563">
              <a:buFont typeface="Arial" pitchFamily="-112" charset="0"/>
              <a:buChar char="•"/>
            </a:pPr>
            <a:r>
              <a:rPr lang="en-US" sz="3200"/>
              <a:t>Questioning</a:t>
            </a:r>
          </a:p>
          <a:p>
            <a:pPr lvl="1" indent="182563">
              <a:buFont typeface="Arial" pitchFamily="-112" charset="0"/>
              <a:buChar char="•"/>
            </a:pPr>
            <a:r>
              <a:rPr lang="en-US" sz="3200"/>
              <a:t>Brainstorming</a:t>
            </a:r>
          </a:p>
          <a:p>
            <a:pPr lvl="1" indent="182563">
              <a:buFont typeface="Arial" pitchFamily="-112" charset="0"/>
              <a:buChar char="•"/>
            </a:pPr>
            <a:r>
              <a:rPr lang="en-US" sz="3200"/>
              <a:t>Setting purpose</a:t>
            </a:r>
            <a:endParaRPr lang="en-US" sz="3200">
              <a:solidFill>
                <a:srgbClr val="000000"/>
              </a:solidFill>
            </a:endParaRPr>
          </a:p>
          <a:p>
            <a:endParaRPr lang="en-US" sz="3200"/>
          </a:p>
          <a:p>
            <a:endParaRPr lang="en-US" sz="3200"/>
          </a:p>
          <a:p>
            <a:endParaRPr lang="en-US" sz="3200"/>
          </a:p>
        </p:txBody>
      </p:sp>
      <p:sp>
        <p:nvSpPr>
          <p:cNvPr id="8" name="Title 7"/>
          <p:cNvSpPr>
            <a:spLocks noGrp="1"/>
          </p:cNvSpPr>
          <p:nvPr>
            <p:ph type="title"/>
          </p:nvPr>
        </p:nvSpPr>
        <p:spPr/>
        <p:txBody>
          <a:bodyPr/>
          <a:lstStyle/>
          <a:p>
            <a:r>
              <a:rPr lang="en-US" i="1"/>
              <a:t>Before Reading</a:t>
            </a:r>
          </a:p>
        </p:txBody>
      </p:sp>
      <p:sp>
        <p:nvSpPr>
          <p:cNvPr id="121861"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37</a:t>
            </a:fld>
            <a:endParaRPr lang="en-US"/>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3906" name="Picture 3"/>
          <p:cNvPicPr>
            <a:picLocks noChangeAspect="1" noChangeArrowheads="1"/>
          </p:cNvPicPr>
          <p:nvPr/>
        </p:nvPicPr>
        <p:blipFill>
          <a:blip r:embed="rId3"/>
          <a:srcRect/>
          <a:stretch>
            <a:fillRect/>
          </a:stretch>
        </p:blipFill>
        <p:spPr bwMode="auto">
          <a:xfrm>
            <a:off x="925513" y="1943100"/>
            <a:ext cx="3108325" cy="3725863"/>
          </a:xfrm>
          <a:prstGeom prst="rect">
            <a:avLst/>
          </a:prstGeom>
          <a:noFill/>
          <a:ln w="9525">
            <a:noFill/>
            <a:miter lim="800000"/>
            <a:headEnd/>
            <a:tailEnd/>
          </a:ln>
        </p:spPr>
      </p:pic>
      <p:sp>
        <p:nvSpPr>
          <p:cNvPr id="123907" name="TextBox 8"/>
          <p:cNvSpPr txBox="1">
            <a:spLocks noChangeArrowheads="1"/>
          </p:cNvSpPr>
          <p:nvPr/>
        </p:nvSpPr>
        <p:spPr bwMode="auto">
          <a:xfrm>
            <a:off x="4730750" y="2146300"/>
            <a:ext cx="3981450" cy="4031873"/>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Guided</a:t>
            </a:r>
          </a:p>
          <a:p>
            <a:pPr lvl="1" indent="182563">
              <a:buFont typeface="Arial" pitchFamily="-112" charset="0"/>
              <a:buChar char="•"/>
            </a:pPr>
            <a:r>
              <a:rPr lang="en-US" sz="3200"/>
              <a:t>Active </a:t>
            </a:r>
          </a:p>
          <a:p>
            <a:pPr lvl="1" indent="182563">
              <a:buFont typeface="Arial" pitchFamily="-112" charset="0"/>
              <a:buChar char="•"/>
            </a:pPr>
            <a:r>
              <a:rPr lang="en-US" sz="3200"/>
              <a:t>Silent </a:t>
            </a:r>
          </a:p>
          <a:p>
            <a:pPr lvl="1" indent="182563">
              <a:buFont typeface="Arial" pitchFamily="-112" charset="0"/>
              <a:buChar char="•"/>
            </a:pPr>
            <a:r>
              <a:rPr lang="en-US" sz="3200"/>
              <a:t>Individual</a:t>
            </a:r>
          </a:p>
          <a:p>
            <a:endParaRPr lang="en-US" sz="3200"/>
          </a:p>
          <a:p>
            <a:endParaRPr lang="en-US" sz="3200"/>
          </a:p>
          <a:p>
            <a:endParaRPr lang="en-US" sz="3200"/>
          </a:p>
        </p:txBody>
      </p:sp>
      <p:sp>
        <p:nvSpPr>
          <p:cNvPr id="8" name="Title 7"/>
          <p:cNvSpPr>
            <a:spLocks noGrp="1"/>
          </p:cNvSpPr>
          <p:nvPr>
            <p:ph type="title"/>
          </p:nvPr>
        </p:nvSpPr>
        <p:spPr/>
        <p:txBody>
          <a:bodyPr/>
          <a:lstStyle/>
          <a:p>
            <a:r>
              <a:rPr lang="en-US" i="1"/>
              <a:t>During Reading</a:t>
            </a:r>
          </a:p>
        </p:txBody>
      </p:sp>
      <p:sp>
        <p:nvSpPr>
          <p:cNvPr id="123909"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38</a:t>
            </a:fld>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5954" name="Picture 3" descr="puzzle"/>
          <p:cNvPicPr>
            <a:picLocks noChangeAspect="1" noChangeArrowheads="1"/>
          </p:cNvPicPr>
          <p:nvPr/>
        </p:nvPicPr>
        <p:blipFill>
          <a:blip r:embed="rId3"/>
          <a:srcRect/>
          <a:stretch>
            <a:fillRect/>
          </a:stretch>
        </p:blipFill>
        <p:spPr bwMode="auto">
          <a:xfrm>
            <a:off x="441325" y="1765300"/>
            <a:ext cx="3657600" cy="3657600"/>
          </a:xfrm>
          <a:prstGeom prst="rect">
            <a:avLst/>
          </a:prstGeom>
          <a:noFill/>
          <a:ln w="9525">
            <a:noFill/>
            <a:miter lim="800000"/>
            <a:headEnd/>
            <a:tailEnd/>
          </a:ln>
        </p:spPr>
      </p:pic>
      <p:sp>
        <p:nvSpPr>
          <p:cNvPr id="125955" name="TextBox 7"/>
          <p:cNvSpPr txBox="1">
            <a:spLocks noChangeArrowheads="1"/>
          </p:cNvSpPr>
          <p:nvPr/>
        </p:nvSpPr>
        <p:spPr bwMode="auto">
          <a:xfrm>
            <a:off x="4730750" y="2298700"/>
            <a:ext cx="3981450" cy="3539430"/>
          </a:xfrm>
          <a:prstGeom prst="rect">
            <a:avLst/>
          </a:prstGeom>
          <a:noFill/>
          <a:ln w="9525">
            <a:noFill/>
            <a:miter lim="800000"/>
            <a:headEnd/>
            <a:tailEnd/>
          </a:ln>
        </p:spPr>
        <p:txBody>
          <a:bodyPr>
            <a:prstTxWarp prst="textNoShape">
              <a:avLst/>
            </a:prstTxWarp>
            <a:spAutoFit/>
          </a:bodyPr>
          <a:lstStyle/>
          <a:p>
            <a:endParaRPr lang="en-US" sz="3200"/>
          </a:p>
          <a:p>
            <a:pPr lvl="1" indent="182563">
              <a:buFont typeface="Arial" pitchFamily="-112" charset="0"/>
              <a:buChar char="•"/>
            </a:pPr>
            <a:r>
              <a:rPr lang="en-US" sz="3200"/>
              <a:t>clarify</a:t>
            </a:r>
          </a:p>
          <a:p>
            <a:pPr lvl="1" indent="182563">
              <a:buFont typeface="Arial" pitchFamily="-112" charset="0"/>
              <a:buChar char="•"/>
            </a:pPr>
            <a:r>
              <a:rPr lang="en-US" sz="3200"/>
              <a:t>reinforce</a:t>
            </a:r>
          </a:p>
          <a:p>
            <a:pPr lvl="1" indent="182563">
              <a:buFont typeface="Arial" pitchFamily="-112" charset="0"/>
              <a:buChar char="•"/>
            </a:pPr>
            <a:r>
              <a:rPr lang="en-US" sz="3200"/>
              <a:t>extend knowledge</a:t>
            </a:r>
          </a:p>
          <a:p>
            <a:endParaRPr lang="en-US" sz="3200"/>
          </a:p>
          <a:p>
            <a:endParaRPr lang="en-US" sz="3200"/>
          </a:p>
          <a:p>
            <a:endParaRPr lang="en-US" sz="3200"/>
          </a:p>
        </p:txBody>
      </p:sp>
      <p:sp>
        <p:nvSpPr>
          <p:cNvPr id="8" name="Title 7"/>
          <p:cNvSpPr>
            <a:spLocks noGrp="1"/>
          </p:cNvSpPr>
          <p:nvPr>
            <p:ph type="title"/>
          </p:nvPr>
        </p:nvSpPr>
        <p:spPr/>
        <p:txBody>
          <a:bodyPr/>
          <a:lstStyle/>
          <a:p>
            <a:r>
              <a:rPr lang="en-US" i="1"/>
              <a:t>After Reading</a:t>
            </a:r>
          </a:p>
        </p:txBody>
      </p:sp>
      <p:sp>
        <p:nvSpPr>
          <p:cNvPr id="125957"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39</a:t>
            </a:fld>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02" name="Title 2"/>
          <p:cNvSpPr>
            <a:spLocks noGrp="1"/>
          </p:cNvSpPr>
          <p:nvPr>
            <p:ph type="title"/>
          </p:nvPr>
        </p:nvSpPr>
        <p:spPr/>
        <p:txBody>
          <a:bodyPr/>
          <a:lstStyle/>
          <a:p>
            <a:pPr eaLnBrk="1" hangingPunct="1"/>
            <a:r>
              <a:rPr lang="en-US" sz="3600">
                <a:solidFill>
                  <a:schemeClr val="tx1"/>
                </a:solidFill>
                <a:latin typeface="Calibri" pitchFamily="-112" charset="0"/>
                <a:ea typeface="Calibri" pitchFamily="-112" charset="0"/>
                <a:cs typeface="Calibri" pitchFamily="-112" charset="0"/>
              </a:rPr>
              <a:t>Individual Accountability</a:t>
            </a:r>
          </a:p>
        </p:txBody>
      </p:sp>
      <p:sp>
        <p:nvSpPr>
          <p:cNvPr id="51207" name="Footer Placeholder 7"/>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4" name="Content Placeholder 3"/>
          <p:cNvSpPr>
            <a:spLocks noGrp="1"/>
          </p:cNvSpPr>
          <p:nvPr>
            <p:ph idx="4294967295"/>
          </p:nvPr>
        </p:nvSpPr>
        <p:spPr>
          <a:xfrm>
            <a:off x="929280" y="4189218"/>
            <a:ext cx="7391400" cy="2474912"/>
          </a:xfrm>
          <a:ln>
            <a:solidFill>
              <a:schemeClr val="tx1"/>
            </a:solidFill>
          </a:ln>
        </p:spPr>
        <p:txBody>
          <a:bodyPr>
            <a:normAutofit lnSpcReduction="10000"/>
          </a:bodyPr>
          <a:lstStyle/>
          <a:p>
            <a:pPr lvl="2" eaLnBrk="1" hangingPunct="1">
              <a:buFont typeface="Wingdings 2" charset="2"/>
              <a:buNone/>
              <a:defRPr/>
            </a:pPr>
            <a:endParaRPr lang="en-US">
              <a:solidFill>
                <a:schemeClr val="tx1"/>
              </a:solidFill>
            </a:endParaRPr>
          </a:p>
          <a:p>
            <a:pPr lvl="2" eaLnBrk="1" hangingPunct="1">
              <a:buFont typeface="Wingdings 2" charset="2"/>
              <a:buNone/>
              <a:defRPr/>
            </a:pPr>
            <a:r>
              <a:rPr lang="en-US">
                <a:solidFill>
                  <a:srgbClr val="FF0000"/>
                </a:solidFill>
              </a:rPr>
              <a:t>1. </a:t>
            </a:r>
            <a:r>
              <a:rPr lang="en-US">
                <a:solidFill>
                  <a:schemeClr val="tx1"/>
                </a:solidFill>
              </a:rPr>
              <a:t>	10	9	8	7	6	0</a:t>
            </a:r>
          </a:p>
          <a:p>
            <a:pPr lvl="2" eaLnBrk="1" hangingPunct="1">
              <a:buFont typeface="Wingdings 2" charset="2"/>
              <a:buNone/>
              <a:defRPr/>
            </a:pPr>
            <a:r>
              <a:rPr lang="en-US">
                <a:solidFill>
                  <a:srgbClr val="FF0000"/>
                </a:solidFill>
              </a:rPr>
              <a:t>2.</a:t>
            </a:r>
            <a:r>
              <a:rPr lang="en-US">
                <a:solidFill>
                  <a:schemeClr val="tx1"/>
                </a:solidFill>
              </a:rPr>
              <a:t>		10	9	8 	7 	6	0</a:t>
            </a:r>
          </a:p>
          <a:p>
            <a:pPr lvl="2" eaLnBrk="1" hangingPunct="1">
              <a:buFont typeface="Wingdings 2" charset="2"/>
              <a:buNone/>
              <a:defRPr/>
            </a:pPr>
            <a:r>
              <a:rPr lang="en-US">
                <a:solidFill>
                  <a:srgbClr val="FF0000"/>
                </a:solidFill>
              </a:rPr>
              <a:t>3.	</a:t>
            </a:r>
            <a:r>
              <a:rPr lang="en-US">
                <a:solidFill>
                  <a:schemeClr val="tx1"/>
                </a:solidFill>
              </a:rPr>
              <a:t>	10	9	8	7	6	0</a:t>
            </a:r>
          </a:p>
          <a:p>
            <a:pPr lvl="2" eaLnBrk="1" hangingPunct="1">
              <a:buFont typeface="Wingdings 2" charset="2"/>
              <a:buNone/>
              <a:defRPr/>
            </a:pPr>
            <a:r>
              <a:rPr lang="en-US">
                <a:solidFill>
                  <a:srgbClr val="FF0000"/>
                </a:solidFill>
              </a:rPr>
              <a:t>4.	</a:t>
            </a:r>
            <a:r>
              <a:rPr lang="en-US">
                <a:solidFill>
                  <a:schemeClr val="tx1"/>
                </a:solidFill>
              </a:rPr>
              <a:t>	10	9	8	7	6	0</a:t>
            </a:r>
          </a:p>
          <a:p>
            <a:pPr lvl="2" eaLnBrk="1" hangingPunct="1">
              <a:buFont typeface="Wingdings 2" charset="2"/>
              <a:buNone/>
              <a:defRPr/>
            </a:pPr>
            <a:r>
              <a:rPr lang="en-US">
                <a:solidFill>
                  <a:srgbClr val="FF0000"/>
                </a:solidFill>
              </a:rPr>
              <a:t>5.</a:t>
            </a:r>
            <a:r>
              <a:rPr lang="en-US">
                <a:solidFill>
                  <a:schemeClr val="tx1"/>
                </a:solidFill>
              </a:rPr>
              <a:t>		10	9	8	7	6	0</a:t>
            </a:r>
          </a:p>
        </p:txBody>
      </p:sp>
      <p:sp>
        <p:nvSpPr>
          <p:cNvPr id="51204" name="TextBox 4"/>
          <p:cNvSpPr txBox="1">
            <a:spLocks noChangeArrowheads="1"/>
          </p:cNvSpPr>
          <p:nvPr/>
        </p:nvSpPr>
        <p:spPr bwMode="auto">
          <a:xfrm>
            <a:off x="228600" y="1527750"/>
            <a:ext cx="8974138" cy="2586038"/>
          </a:xfrm>
          <a:prstGeom prst="rect">
            <a:avLst/>
          </a:prstGeom>
          <a:noFill/>
          <a:ln w="9525">
            <a:noFill/>
            <a:miter lim="800000"/>
            <a:headEnd/>
            <a:tailEnd/>
          </a:ln>
        </p:spPr>
        <p:txBody>
          <a:bodyPr wrap="none">
            <a:prstTxWarp prst="textNoShape">
              <a:avLst/>
            </a:prstTxWarp>
            <a:spAutoFit/>
          </a:bodyPr>
          <a:lstStyle/>
          <a:p>
            <a:r>
              <a:rPr lang="en-US" sz="1800">
                <a:ea typeface="Arial" pitchFamily="-112" charset="0"/>
                <a:cs typeface="Arial" pitchFamily="-112" charset="0"/>
              </a:rPr>
              <a:t>Allow students to practice an answer using a strategy such as think-pair-share. </a:t>
            </a:r>
          </a:p>
          <a:p>
            <a:r>
              <a:rPr lang="en-US" sz="1800">
                <a:ea typeface="Arial" pitchFamily="-112" charset="0"/>
                <a:cs typeface="Arial" pitchFamily="-112" charset="0"/>
              </a:rPr>
              <a:t>Then, call on 3-4 students at random to give the answer. Students who have practiced</a:t>
            </a:r>
          </a:p>
          <a:p>
            <a:r>
              <a:rPr lang="en-US" sz="1800">
                <a:ea typeface="Arial" pitchFamily="-112" charset="0"/>
                <a:cs typeface="Arial" pitchFamily="-112" charset="0"/>
              </a:rPr>
              <a:t>With their partner or group should be able to give a solid answer.  A good answer </a:t>
            </a:r>
          </a:p>
          <a:p>
            <a:r>
              <a:rPr lang="en-US" sz="1800">
                <a:ea typeface="Arial" pitchFamily="-112" charset="0"/>
                <a:cs typeface="Arial" pitchFamily="-112" charset="0"/>
              </a:rPr>
              <a:t>scores a 10.  A zero is given only when students do not know what is expected. </a:t>
            </a:r>
          </a:p>
          <a:p>
            <a:r>
              <a:rPr lang="en-US" sz="1800">
                <a:ea typeface="Arial" pitchFamily="-112" charset="0"/>
                <a:cs typeface="Arial" pitchFamily="-112" charset="0"/>
              </a:rPr>
              <a:t>Use the index cards over the course of a marking period. Total the points. If some </a:t>
            </a:r>
          </a:p>
          <a:p>
            <a:r>
              <a:rPr lang="en-US" sz="1800">
                <a:ea typeface="Arial" pitchFamily="-112" charset="0"/>
                <a:cs typeface="Arial" pitchFamily="-112" charset="0"/>
              </a:rPr>
              <a:t>students have 4 answers and others have 2, use 3 as the average or 30 points. </a:t>
            </a:r>
          </a:p>
          <a:p>
            <a:r>
              <a:rPr lang="en-US" sz="1800">
                <a:ea typeface="Arial" pitchFamily="-112" charset="0"/>
                <a:cs typeface="Arial" pitchFamily="-112" charset="0"/>
              </a:rPr>
              <a:t>Drop the lowest score for those who have 4 answers, use the average of the 2 to </a:t>
            </a:r>
          </a:p>
          <a:p>
            <a:r>
              <a:rPr lang="en-US" sz="1800">
                <a:ea typeface="Arial" pitchFamily="-112" charset="0"/>
                <a:cs typeface="Arial" pitchFamily="-112" charset="0"/>
              </a:rPr>
              <a:t>determine a third score for those who have 2. Put the score into your gradebook </a:t>
            </a:r>
          </a:p>
          <a:p>
            <a:r>
              <a:rPr lang="en-US" sz="1800">
                <a:ea typeface="Arial" pitchFamily="-112" charset="0"/>
                <a:cs typeface="Arial" pitchFamily="-112" charset="0"/>
              </a:rPr>
              <a:t>in an appropriate category. </a:t>
            </a:r>
          </a:p>
        </p:txBody>
      </p:sp>
      <p:sp>
        <p:nvSpPr>
          <p:cNvPr id="6" name="Dodecagon 5"/>
          <p:cNvSpPr>
            <a:spLocks noChangeAspect="1"/>
          </p:cNvSpPr>
          <p:nvPr/>
        </p:nvSpPr>
        <p:spPr>
          <a:xfrm>
            <a:off x="1104900" y="4265418"/>
            <a:ext cx="457200" cy="457200"/>
          </a:xfrm>
          <a:prstGeom prst="dodecagon">
            <a:avLst/>
          </a:prstGeom>
          <a:noFill/>
          <a:ln w="28575" cap="flat" cmpd="sng" algn="ctr">
            <a:solidFill>
              <a:schemeClr val="accent1"/>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Title 1"/>
          <p:cNvSpPr>
            <a:spLocks noGrp="1"/>
          </p:cNvSpPr>
          <p:nvPr>
            <p:ph type="title"/>
          </p:nvPr>
        </p:nvSpPr>
        <p:spPr>
          <a:xfrm>
            <a:off x="457200" y="228600"/>
            <a:ext cx="8229600" cy="1069975"/>
          </a:xfrm>
        </p:spPr>
        <p:txBody>
          <a:bodyPr/>
          <a:lstStyle/>
          <a:p>
            <a:r>
              <a:rPr lang="en-US">
                <a:ea typeface="ＭＳ Ｐゴシック" pitchFamily="-101" charset="-128"/>
                <a:cs typeface="ＭＳ Ｐゴシック" pitchFamily="-101" charset="-128"/>
              </a:rPr>
              <a:t>In Search of the Coquí</a:t>
            </a:r>
          </a:p>
        </p:txBody>
      </p:sp>
      <p:pic>
        <p:nvPicPr>
          <p:cNvPr id="118787" name="Picture 2" descr="IMG_4620.JPG"/>
          <p:cNvPicPr>
            <a:picLocks noChangeAspect="1"/>
          </p:cNvPicPr>
          <p:nvPr/>
        </p:nvPicPr>
        <p:blipFill>
          <a:blip r:embed="rId2"/>
          <a:srcRect/>
          <a:stretch>
            <a:fillRect/>
          </a:stretch>
        </p:blipFill>
        <p:spPr bwMode="auto">
          <a:xfrm>
            <a:off x="304800" y="4876800"/>
            <a:ext cx="3343275" cy="1500188"/>
          </a:xfrm>
          <a:prstGeom prst="rect">
            <a:avLst/>
          </a:prstGeom>
          <a:noFill/>
          <a:ln w="9525">
            <a:noFill/>
            <a:miter lim="800000"/>
            <a:headEnd/>
            <a:tailEnd/>
          </a:ln>
        </p:spPr>
      </p:pic>
      <p:pic>
        <p:nvPicPr>
          <p:cNvPr id="118788" name="Picture 4" descr="IMG_3904.JPG"/>
          <p:cNvPicPr>
            <a:picLocks noChangeAspect="1"/>
          </p:cNvPicPr>
          <p:nvPr/>
        </p:nvPicPr>
        <p:blipFill>
          <a:blip r:embed="rId3"/>
          <a:srcRect/>
          <a:stretch>
            <a:fillRect/>
          </a:stretch>
        </p:blipFill>
        <p:spPr bwMode="auto">
          <a:xfrm>
            <a:off x="7086600" y="685800"/>
            <a:ext cx="1803400" cy="5851525"/>
          </a:xfrm>
          <a:prstGeom prst="rect">
            <a:avLst/>
          </a:prstGeom>
          <a:noFill/>
          <a:ln w="9525">
            <a:noFill/>
            <a:miter lim="800000"/>
            <a:headEnd/>
            <a:tailEnd/>
          </a:ln>
        </p:spPr>
      </p:pic>
      <p:pic>
        <p:nvPicPr>
          <p:cNvPr id="118789" name="Picture 6" descr="images-2.jpeg"/>
          <p:cNvPicPr>
            <a:picLocks noChangeAspect="1"/>
          </p:cNvPicPr>
          <p:nvPr/>
        </p:nvPicPr>
        <p:blipFill>
          <a:blip r:embed="rId4"/>
          <a:srcRect/>
          <a:stretch>
            <a:fillRect/>
          </a:stretch>
        </p:blipFill>
        <p:spPr bwMode="auto">
          <a:xfrm>
            <a:off x="304800" y="1219200"/>
            <a:ext cx="3289300" cy="2463800"/>
          </a:xfrm>
          <a:prstGeom prst="rect">
            <a:avLst/>
          </a:prstGeom>
          <a:noFill/>
          <a:ln w="9525">
            <a:noFill/>
            <a:miter lim="800000"/>
            <a:headEnd/>
            <a:tailEnd/>
          </a:ln>
        </p:spPr>
      </p:pic>
      <p:pic>
        <p:nvPicPr>
          <p:cNvPr id="118790" name="Picture 7" descr="images.jpeg"/>
          <p:cNvPicPr>
            <a:picLocks noChangeAspect="1"/>
          </p:cNvPicPr>
          <p:nvPr/>
        </p:nvPicPr>
        <p:blipFill>
          <a:blip r:embed="rId5"/>
          <a:srcRect/>
          <a:stretch>
            <a:fillRect/>
          </a:stretch>
        </p:blipFill>
        <p:spPr bwMode="auto">
          <a:xfrm>
            <a:off x="4419600" y="1219200"/>
            <a:ext cx="2359025" cy="1655763"/>
          </a:xfrm>
          <a:prstGeom prst="rect">
            <a:avLst/>
          </a:prstGeom>
          <a:noFill/>
          <a:ln w="9525">
            <a:noFill/>
            <a:miter lim="800000"/>
            <a:headEnd/>
            <a:tailEnd/>
          </a:ln>
        </p:spPr>
      </p:pic>
      <p:pic>
        <p:nvPicPr>
          <p:cNvPr id="118791" name="Picture 8" descr="images-1.jpeg"/>
          <p:cNvPicPr>
            <a:picLocks noChangeAspect="1"/>
          </p:cNvPicPr>
          <p:nvPr/>
        </p:nvPicPr>
        <p:blipFill>
          <a:blip r:embed="rId6"/>
          <a:srcRect/>
          <a:stretch>
            <a:fillRect/>
          </a:stretch>
        </p:blipFill>
        <p:spPr bwMode="auto">
          <a:xfrm>
            <a:off x="3505200" y="3276600"/>
            <a:ext cx="2844800" cy="1828800"/>
          </a:xfrm>
          <a:prstGeom prst="rect">
            <a:avLst/>
          </a:prstGeom>
          <a:noFill/>
          <a:ln w="9525">
            <a:noFill/>
            <a:miter lim="800000"/>
            <a:headEnd/>
            <a:tailEnd/>
          </a:ln>
        </p:spPr>
      </p:pic>
      <p:pic>
        <p:nvPicPr>
          <p:cNvPr id="118792" name="Picture 5" descr="Screen shot 2012-06-30 at 9.48.15 AM.png"/>
          <p:cNvPicPr>
            <a:picLocks noChangeAspect="1"/>
          </p:cNvPicPr>
          <p:nvPr/>
        </p:nvPicPr>
        <p:blipFill>
          <a:blip r:embed="rId7"/>
          <a:srcRect/>
          <a:stretch>
            <a:fillRect/>
          </a:stretch>
        </p:blipFill>
        <p:spPr bwMode="auto">
          <a:xfrm>
            <a:off x="762000" y="3124200"/>
            <a:ext cx="2689225" cy="1847850"/>
          </a:xfrm>
          <a:prstGeom prst="rect">
            <a:avLst/>
          </a:prstGeom>
          <a:noFill/>
          <a:ln w="9525">
            <a:noFill/>
            <a:miter lim="800000"/>
            <a:headEnd/>
            <a:tailEnd/>
          </a:ln>
        </p:spPr>
      </p:pic>
      <p:pic>
        <p:nvPicPr>
          <p:cNvPr id="118793" name="Picture 9" descr="images.jpeg"/>
          <p:cNvPicPr>
            <a:picLocks noChangeAspect="1"/>
          </p:cNvPicPr>
          <p:nvPr/>
        </p:nvPicPr>
        <p:blipFill>
          <a:blip r:embed="rId8"/>
          <a:srcRect/>
          <a:stretch>
            <a:fillRect/>
          </a:stretch>
        </p:blipFill>
        <p:spPr bwMode="auto">
          <a:xfrm>
            <a:off x="5029200" y="4419600"/>
            <a:ext cx="1643063" cy="2230438"/>
          </a:xfrm>
          <a:prstGeom prst="rect">
            <a:avLst/>
          </a:prstGeom>
          <a:noFill/>
          <a:ln w="9525">
            <a:noFill/>
            <a:miter lim="800000"/>
            <a:headEnd/>
            <a:tailEnd/>
          </a:ln>
        </p:spPr>
      </p:pic>
      <p:sp>
        <p:nvSpPr>
          <p:cNvPr id="118795" name="Footer Placeholder 10"/>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01" charset="0"/>
                <a:ea typeface="ＭＳ Ｐゴシック" pitchFamily="-101" charset="-128"/>
                <a:cs typeface="ＭＳ Ｐゴシック" pitchFamily="-101" charset="-128"/>
              </a:rPr>
              <a:t>Laura Terrill, HEB 2014</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40</a:t>
            </a:fld>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Title 1"/>
          <p:cNvSpPr>
            <a:spLocks noGrp="1"/>
          </p:cNvSpPr>
          <p:nvPr>
            <p:ph type="title"/>
          </p:nvPr>
        </p:nvSpPr>
        <p:spPr>
          <a:xfrm>
            <a:off x="457200" y="217764"/>
            <a:ext cx="8229600" cy="1066800"/>
          </a:xfrm>
        </p:spPr>
        <p:txBody>
          <a:bodyPr/>
          <a:lstStyle/>
          <a:p>
            <a:pPr algn="ctr"/>
            <a:r>
              <a:rPr lang="en-US">
                <a:ea typeface="ＭＳ Ｐゴシック" pitchFamily="-101" charset="-128"/>
                <a:cs typeface="ＭＳ Ｐゴシック" pitchFamily="-101" charset="-128"/>
              </a:rPr>
              <a:t>In Search of the Coquí</a:t>
            </a:r>
          </a:p>
        </p:txBody>
      </p:sp>
      <p:sp>
        <p:nvSpPr>
          <p:cNvPr id="3" name="Content Placeholder 2"/>
          <p:cNvSpPr>
            <a:spLocks noGrp="1"/>
          </p:cNvSpPr>
          <p:nvPr>
            <p:ph idx="1"/>
          </p:nvPr>
        </p:nvSpPr>
        <p:spPr>
          <a:xfrm>
            <a:off x="457200" y="1752600"/>
            <a:ext cx="8229600" cy="4324350"/>
          </a:xfrm>
        </p:spPr>
        <p:txBody>
          <a:bodyPr>
            <a:normAutofit fontScale="92500"/>
          </a:bodyPr>
          <a:lstStyle/>
          <a:p>
            <a:pPr marL="0" indent="0" algn="ctr">
              <a:buFont typeface="Georgia" pitchFamily="-1" charset="0"/>
              <a:buNone/>
              <a:defRPr/>
            </a:pPr>
            <a:r>
              <a:rPr lang="en-US"/>
              <a:t>Students will travel to various sites in Puerto Rico in search of the elusive coqui. They will begin their search in El Yunque and will learn a bit about rainforests in general before exploring El Yunque in detail.  They will then travel to other parts of the island in search of the coqui. As they travel the island they will visit various sites and encounter island specialties. They will work with a classmate to design their ideal short term vacation in Puerto Rico and will create a campaign that will draw attention to the endangered coqui. </a:t>
            </a:r>
          </a:p>
          <a:p>
            <a:pPr algn="ctr">
              <a:buFont typeface="Georgia" pitchFamily="-1" charset="0"/>
              <a:buChar char="•"/>
              <a:defRPr/>
            </a:pPr>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41</a:t>
            </a:fld>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63302" y="352706"/>
          <a:ext cx="8689027" cy="6009498"/>
        </p:xfrm>
        <a:graphic>
          <a:graphicData uri="http://schemas.openxmlformats.org/drawingml/2006/table">
            <a:tbl>
              <a:tblPr firstRow="1" bandRow="1">
                <a:tableStyleId>{69CF1AB2-1976-4502-BF36-3FF5EA218861}</a:tableStyleId>
              </a:tblPr>
              <a:tblGrid>
                <a:gridCol w="2214851"/>
                <a:gridCol w="6474176"/>
              </a:tblGrid>
              <a:tr h="978357">
                <a:tc>
                  <a:txBody>
                    <a:bodyPr/>
                    <a:lstStyle/>
                    <a:p>
                      <a:r>
                        <a:rPr lang="en-US" sz="2400" b="1"/>
                        <a:t>Language and Level / Grade</a:t>
                      </a:r>
                    </a:p>
                  </a:txBody>
                  <a:tcPr anchor="ctr"/>
                </a:tc>
                <a:tc>
                  <a:txBody>
                    <a:bodyPr/>
                    <a:lstStyle/>
                    <a:p>
                      <a:r>
                        <a:rPr kumimoji="0" lang="en-US" sz="2400" b="0" kern="1200">
                          <a:solidFill>
                            <a:schemeClr val="dk1"/>
                          </a:solidFill>
                          <a:latin typeface="+mn-lt"/>
                          <a:ea typeface="+mn-ea"/>
                          <a:cs typeface="+mn-cs"/>
                        </a:rPr>
                        <a:t>Spanish    Novice Mid- High</a:t>
                      </a:r>
                      <a:r>
                        <a:rPr lang="en-US" sz="2400" b="0"/>
                        <a:t> </a:t>
                      </a:r>
                    </a:p>
                  </a:txBody>
                  <a:tcPr anchor="ctr"/>
                </a:tc>
              </a:tr>
              <a:tr h="705298">
                <a:tc>
                  <a:txBody>
                    <a:bodyPr/>
                    <a:lstStyle/>
                    <a:p>
                      <a:r>
                        <a:rPr lang="en-US" sz="2400" b="1"/>
                        <a:t>Theme/Topic</a:t>
                      </a:r>
                    </a:p>
                  </a:txBody>
                  <a:tcPr anchor="ctr"/>
                </a:tc>
                <a:tc>
                  <a:txBody>
                    <a:bodyPr/>
                    <a:lstStyle/>
                    <a:p>
                      <a:r>
                        <a:rPr kumimoji="0" lang="en-US" sz="2400" kern="1200">
                          <a:solidFill>
                            <a:schemeClr val="dk1"/>
                          </a:solidFill>
                          <a:latin typeface="+mn-lt"/>
                          <a:ea typeface="+mn-ea"/>
                          <a:cs typeface="+mn-cs"/>
                        </a:rPr>
                        <a:t>Contemporary Life – In Search of the Coquí</a:t>
                      </a:r>
                      <a:r>
                        <a:rPr lang="en-US" sz="2400"/>
                        <a:t> </a:t>
                      </a:r>
                    </a:p>
                  </a:txBody>
                  <a:tcPr anchor="ctr"/>
                </a:tc>
              </a:tr>
              <a:tr h="1034003">
                <a:tc>
                  <a:txBody>
                    <a:bodyPr/>
                    <a:lstStyle/>
                    <a:p>
                      <a:r>
                        <a:rPr lang="en-US" sz="2400" b="1"/>
                        <a:t>Essential Question(s)</a:t>
                      </a:r>
                    </a:p>
                  </a:txBody>
                  <a:tcPr anchor="ctr"/>
                </a:tc>
                <a:tc>
                  <a:txBody>
                    <a:bodyPr/>
                    <a:lstStyle/>
                    <a:p>
                      <a:pPr marL="91440" indent="-91440">
                        <a:buFont typeface="Arial"/>
                        <a:buChar char="•"/>
                      </a:pPr>
                      <a:r>
                        <a:rPr kumimoji="0" lang="en-US" sz="2400" kern="1200">
                          <a:solidFill>
                            <a:schemeClr val="dk1"/>
                          </a:solidFill>
                          <a:latin typeface="+mn-lt"/>
                          <a:ea typeface="+mn-ea"/>
                          <a:cs typeface="+mn-cs"/>
                        </a:rPr>
                        <a:t>How do we begin to understand another place? </a:t>
                      </a:r>
                    </a:p>
                    <a:p>
                      <a:pPr marL="91440" indent="-91440">
                        <a:buFont typeface="Arial"/>
                        <a:buChar char="•"/>
                      </a:pPr>
                      <a:r>
                        <a:rPr kumimoji="0" lang="en-US" sz="2400" kern="1200">
                          <a:solidFill>
                            <a:schemeClr val="dk1"/>
                          </a:solidFill>
                          <a:latin typeface="+mn-lt"/>
                          <a:ea typeface="+mn-ea"/>
                          <a:cs typeface="+mn-cs"/>
                        </a:rPr>
                        <a:t>Why is the rainforest so important?</a:t>
                      </a:r>
                      <a:r>
                        <a:rPr lang="en-US" sz="2400"/>
                        <a:t> </a:t>
                      </a:r>
                    </a:p>
                  </a:txBody>
                  <a:tcPr anchor="ctr"/>
                </a:tc>
              </a:tr>
              <a:tr h="3073542">
                <a:tc>
                  <a:txBody>
                    <a:bodyPr/>
                    <a:lstStyle/>
                    <a:p>
                      <a:r>
                        <a:rPr lang="en-US" sz="2400" b="1"/>
                        <a:t>Goals</a:t>
                      </a:r>
                    </a:p>
                  </a:txBody>
                  <a:tcPr anchor="ctr"/>
                </a:tc>
                <a:tc>
                  <a:txBody>
                    <a:bodyPr/>
                    <a:lstStyle/>
                    <a:p>
                      <a:pPr lvl="0"/>
                      <a:r>
                        <a:rPr kumimoji="0" lang="en-US" sz="1800" b="1" kern="1200">
                          <a:solidFill>
                            <a:schemeClr val="dk1"/>
                          </a:solidFill>
                          <a:latin typeface="+mn-lt"/>
                          <a:ea typeface="+mn-ea"/>
                          <a:cs typeface="+mn-cs"/>
                        </a:rPr>
                        <a:t>Students will be able</a:t>
                      </a:r>
                      <a:r>
                        <a:rPr kumimoji="0" lang="en-US" sz="1800" b="1" kern="1200" baseline="0">
                          <a:solidFill>
                            <a:schemeClr val="dk1"/>
                          </a:solidFill>
                          <a:latin typeface="+mn-lt"/>
                          <a:ea typeface="+mn-ea"/>
                          <a:cs typeface="+mn-cs"/>
                        </a:rPr>
                        <a:t> to:</a:t>
                      </a:r>
                    </a:p>
                    <a:p>
                      <a:pPr marL="91440" lvl="0" indent="-91440">
                        <a:buFont typeface="Arial"/>
                        <a:buChar char="•"/>
                      </a:pPr>
                      <a:r>
                        <a:rPr kumimoji="0" lang="en-US" sz="2400" kern="1200">
                          <a:solidFill>
                            <a:schemeClr val="dk1"/>
                          </a:solidFill>
                          <a:latin typeface="+mn-lt"/>
                          <a:ea typeface="+mn-ea"/>
                          <a:cs typeface="+mn-cs"/>
                        </a:rPr>
                        <a:t>locate and name traits common to rainforests; compare local natural areas to rainforests</a:t>
                      </a:r>
                    </a:p>
                    <a:p>
                      <a:pPr marL="91440" lvl="0" indent="-91440">
                        <a:buFont typeface="Arial"/>
                        <a:buChar char="•"/>
                      </a:pPr>
                      <a:r>
                        <a:rPr kumimoji="0" lang="en-US" sz="2400" kern="1200">
                          <a:solidFill>
                            <a:schemeClr val="dk1"/>
                          </a:solidFill>
                          <a:latin typeface="+mn-lt"/>
                          <a:ea typeface="+mn-ea"/>
                          <a:cs typeface="+mn-cs"/>
                        </a:rPr>
                        <a:t>discuss activities common to Puerto Rico identifying those things that they want to do</a:t>
                      </a:r>
                    </a:p>
                    <a:p>
                      <a:pPr marL="91440" lvl="0" indent="-91440">
                        <a:buFont typeface="Arial"/>
                        <a:buChar char="•"/>
                      </a:pPr>
                      <a:r>
                        <a:rPr kumimoji="0" lang="en-US" sz="2400" kern="1200">
                          <a:solidFill>
                            <a:schemeClr val="dk1"/>
                          </a:solidFill>
                          <a:latin typeface="+mn-lt"/>
                          <a:ea typeface="+mn-ea"/>
                          <a:cs typeface="+mn-cs"/>
                        </a:rPr>
                        <a:t>explore websites for information on Puerto Rico and the El Yunque rainforest</a:t>
                      </a:r>
                    </a:p>
                    <a:p>
                      <a:pPr marL="91440" indent="-91440">
                        <a:buFont typeface="Arial"/>
                        <a:buChar char="•"/>
                      </a:pPr>
                      <a:r>
                        <a:rPr kumimoji="0" lang="en-US" sz="2400" kern="1200">
                          <a:solidFill>
                            <a:schemeClr val="dk1"/>
                          </a:solidFill>
                          <a:latin typeface="+mn-lt"/>
                          <a:ea typeface="+mn-ea"/>
                          <a:cs typeface="+mn-cs"/>
                        </a:rPr>
                        <a:t>create an informational story that makes others aware of Puerto Rico and the beloved coquí </a:t>
                      </a:r>
                      <a:r>
                        <a:rPr lang="en-US" sz="2400"/>
                        <a:t> </a:t>
                      </a:r>
                    </a:p>
                  </a:txBody>
                  <a:tcPr/>
                </a:tc>
              </a:tr>
            </a:tbl>
          </a:graphicData>
        </a:graphic>
      </p:graphicFrame>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42</a:t>
            </a:fld>
            <a:endParaRPr 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8355" name="Rectangle 3"/>
          <p:cNvSpPr>
            <a:spLocks noGrp="1" noChangeArrowheads="1"/>
          </p:cNvSpPr>
          <p:nvPr>
            <p:ph type="title"/>
          </p:nvPr>
        </p:nvSpPr>
        <p:spPr>
          <a:xfrm>
            <a:off x="519152" y="160390"/>
            <a:ext cx="8229600" cy="1069975"/>
          </a:xfrm>
        </p:spPr>
        <p:txBody>
          <a:bodyPr>
            <a:normAutofit/>
          </a:bodyPr>
          <a:lstStyle/>
          <a:p>
            <a:pPr eaLnBrk="1" fontAlgn="auto" hangingPunct="1">
              <a:spcAft>
                <a:spcPts val="0"/>
              </a:spcAft>
              <a:defRPr/>
            </a:pPr>
            <a:r>
              <a:rPr lang="en-US" sz="2400" b="1" smtClean="0"/>
              <a:t>Everywhere Coquis! / ¡En dondequiera coquíes! </a:t>
            </a:r>
            <a:r>
              <a:rPr lang="en-US" sz="1400">
                <a:solidFill>
                  <a:srgbClr val="000000"/>
                </a:solidFill>
                <a:ea typeface="+mj-ea"/>
                <a:cs typeface="+mj-cs"/>
              </a:rPr>
              <a:t/>
            </a:r>
            <a:br>
              <a:rPr lang="en-US" sz="1400">
                <a:solidFill>
                  <a:srgbClr val="000000"/>
                </a:solidFill>
                <a:ea typeface="+mj-ea"/>
                <a:cs typeface="+mj-cs"/>
              </a:rPr>
            </a:br>
            <a:r>
              <a:rPr lang="en-US" sz="2000">
                <a:solidFill>
                  <a:srgbClr val="000000"/>
                </a:solidFill>
                <a:ea typeface="+mj-ea"/>
                <a:cs typeface="+mj-cs"/>
              </a:rPr>
              <a:t>Nancy Hooper</a:t>
            </a:r>
            <a:r>
              <a:rPr lang="en-US" altLang="ja-JP" sz="2000">
                <a:solidFill>
                  <a:srgbClr val="000000"/>
                </a:solidFill>
                <a:ea typeface="+mj-ea"/>
                <a:cs typeface="+mj-cs"/>
              </a:rPr>
              <a:t/>
            </a:r>
            <a:br>
              <a:rPr lang="en-US" altLang="ja-JP" sz="2000">
                <a:solidFill>
                  <a:srgbClr val="000000"/>
                </a:solidFill>
                <a:ea typeface="+mj-ea"/>
                <a:cs typeface="+mj-cs"/>
              </a:rPr>
            </a:br>
            <a:r>
              <a:rPr lang="en-US" altLang="ja-JP" sz="2000">
                <a:solidFill>
                  <a:srgbClr val="000000"/>
                </a:solidFill>
                <a:ea typeface="+mj-ea"/>
                <a:cs typeface="+mj-cs"/>
              </a:rPr>
              <a:t>ISBN </a:t>
            </a:r>
            <a:r>
              <a:rPr lang="en-US" sz="2000" smtClean="0"/>
              <a:t>0942929144</a:t>
            </a:r>
            <a:endParaRPr lang="en-US" sz="2000">
              <a:solidFill>
                <a:srgbClr val="000000"/>
              </a:solidFill>
              <a:ea typeface="+mj-ea"/>
              <a:cs typeface="+mj-cs"/>
            </a:endParaRPr>
          </a:p>
        </p:txBody>
      </p:sp>
      <p:sp>
        <p:nvSpPr>
          <p:cNvPr id="128003" name="Text Box 4"/>
          <p:cNvSpPr txBox="1">
            <a:spLocks noChangeArrowheads="1"/>
          </p:cNvSpPr>
          <p:nvPr/>
        </p:nvSpPr>
        <p:spPr bwMode="auto">
          <a:xfrm>
            <a:off x="6042025" y="2057400"/>
            <a:ext cx="720725" cy="4154488"/>
          </a:xfrm>
          <a:prstGeom prst="rect">
            <a:avLst/>
          </a:prstGeom>
          <a:noFill/>
          <a:ln w="9525">
            <a:noFill/>
            <a:miter lim="800000"/>
            <a:headEnd/>
            <a:tailEnd/>
          </a:ln>
        </p:spPr>
        <p:txBody>
          <a:bodyPr wrap="none">
            <a:prstTxWarp prst="textNoShape">
              <a:avLst/>
            </a:prstTxWarp>
            <a:spAutoFit/>
          </a:bodyPr>
          <a:lstStyle/>
          <a:p>
            <a:pPr algn="ctr"/>
            <a:r>
              <a:rPr lang="en-US" sz="4400" i="1">
                <a:solidFill>
                  <a:srgbClr val="406F8D"/>
                </a:solidFill>
              </a:rPr>
              <a:t>A</a:t>
            </a:r>
          </a:p>
          <a:p>
            <a:pPr algn="ctr"/>
            <a:r>
              <a:rPr lang="en-US" sz="4400" i="1">
                <a:solidFill>
                  <a:srgbClr val="406F8D"/>
                </a:solidFill>
              </a:rPr>
              <a:t>C</a:t>
            </a:r>
          </a:p>
          <a:p>
            <a:pPr algn="ctr"/>
            <a:r>
              <a:rPr lang="en-US" sz="4400" i="1">
                <a:solidFill>
                  <a:srgbClr val="406F8D"/>
                </a:solidFill>
              </a:rPr>
              <a:t>T</a:t>
            </a:r>
          </a:p>
          <a:p>
            <a:pPr algn="ctr"/>
            <a:r>
              <a:rPr lang="en-US" sz="4400" i="1">
                <a:solidFill>
                  <a:srgbClr val="406F8D"/>
                </a:solidFill>
              </a:rPr>
              <a:t>I</a:t>
            </a:r>
          </a:p>
          <a:p>
            <a:pPr algn="ctr"/>
            <a:r>
              <a:rPr lang="en-US" sz="4400" i="1">
                <a:solidFill>
                  <a:srgbClr val="406F8D"/>
                </a:solidFill>
              </a:rPr>
              <a:t>V</a:t>
            </a:r>
          </a:p>
          <a:p>
            <a:pPr algn="ctr"/>
            <a:r>
              <a:rPr lang="en-US" sz="4400" i="1">
                <a:solidFill>
                  <a:srgbClr val="406F8D"/>
                </a:solidFill>
              </a:rPr>
              <a:t>E</a:t>
            </a:r>
          </a:p>
        </p:txBody>
      </p:sp>
      <p:pic>
        <p:nvPicPr>
          <p:cNvPr id="128004" name="Picture 4" descr="382781b0c8a05bd36fe7b110.L.jpg"/>
          <p:cNvPicPr>
            <a:picLocks noChangeAspect="1"/>
          </p:cNvPicPr>
          <p:nvPr/>
        </p:nvPicPr>
        <p:blipFill>
          <a:blip r:embed="rId3"/>
          <a:srcRect/>
          <a:stretch>
            <a:fillRect/>
          </a:stretch>
        </p:blipFill>
        <p:spPr bwMode="auto">
          <a:xfrm>
            <a:off x="762000" y="1828800"/>
            <a:ext cx="3494088" cy="4608513"/>
          </a:xfrm>
          <a:prstGeom prst="rect">
            <a:avLst/>
          </a:prstGeom>
          <a:noFill/>
          <a:ln w="9525">
            <a:noFill/>
            <a:miter lim="800000"/>
            <a:headEnd/>
            <a:tailEnd/>
          </a:ln>
        </p:spPr>
      </p:pic>
      <p:sp>
        <p:nvSpPr>
          <p:cNvPr id="128006"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43</a:t>
            </a:fld>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1"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2"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0053" name="Rectangle 6"/>
          <p:cNvSpPr>
            <a:spLocks noGrp="1" noChangeArrowheads="1"/>
          </p:cNvSpPr>
          <p:nvPr>
            <p:ph type="title"/>
          </p:nvPr>
        </p:nvSpPr>
        <p:spPr/>
        <p:txBody>
          <a:bodyPr/>
          <a:lstStyle/>
          <a:p>
            <a:r>
              <a:rPr lang="en-US">
                <a:solidFill>
                  <a:srgbClr val="C0504D"/>
                </a:solidFill>
              </a:rPr>
              <a:t>A</a:t>
            </a:r>
            <a:r>
              <a:rPr lang="en-US"/>
              <a:t>.C.T.I.V.E.</a:t>
            </a:r>
          </a:p>
        </p:txBody>
      </p:sp>
      <p:sp>
        <p:nvSpPr>
          <p:cNvPr id="130059" name="Footer Placeholder 10"/>
          <p:cNvSpPr>
            <a:spLocks noGrp="1"/>
          </p:cNvSpPr>
          <p:nvPr>
            <p:ph type="ftr" sz="quarter" idx="11"/>
          </p:nvPr>
        </p:nvSpPr>
        <p:spPr/>
        <p:txBody>
          <a:bodyPr/>
          <a:lstStyle/>
          <a:p>
            <a:r>
              <a:rPr lang="en-US"/>
              <a:t>Laura Terrill, HEB 2014</a:t>
            </a:r>
          </a:p>
        </p:txBody>
      </p:sp>
      <p:sp>
        <p:nvSpPr>
          <p:cNvPr id="130054" name="Text Box 7"/>
          <p:cNvSpPr txBox="1">
            <a:spLocks noChangeArrowheads="1"/>
          </p:cNvSpPr>
          <p:nvPr/>
        </p:nvSpPr>
        <p:spPr bwMode="auto">
          <a:xfrm>
            <a:off x="669925" y="2111375"/>
            <a:ext cx="3132138" cy="641350"/>
          </a:xfrm>
          <a:prstGeom prst="rect">
            <a:avLst/>
          </a:prstGeom>
          <a:noFill/>
          <a:ln w="9525">
            <a:noFill/>
            <a:miter lim="800000"/>
            <a:headEnd/>
            <a:tailEnd/>
          </a:ln>
        </p:spPr>
        <p:txBody>
          <a:bodyPr wrap="none">
            <a:prstTxWarp prst="textNoShape">
              <a:avLst/>
            </a:prstTxWarp>
            <a:spAutoFit/>
          </a:bodyPr>
          <a:lstStyle/>
          <a:p>
            <a:r>
              <a:rPr lang="en-US" sz="3600">
                <a:solidFill>
                  <a:srgbClr val="000000"/>
                </a:solidFill>
              </a:rPr>
              <a:t>Ask Questions</a:t>
            </a:r>
            <a:endParaRPr lang="en-US">
              <a:solidFill>
                <a:srgbClr val="000000"/>
              </a:solidFill>
            </a:endParaRPr>
          </a:p>
        </p:txBody>
      </p:sp>
      <p:sp>
        <p:nvSpPr>
          <p:cNvPr id="130055" name="Text Box 8"/>
          <p:cNvSpPr txBox="1">
            <a:spLocks noChangeArrowheads="1"/>
          </p:cNvSpPr>
          <p:nvPr/>
        </p:nvSpPr>
        <p:spPr bwMode="auto">
          <a:xfrm>
            <a:off x="685800" y="4514850"/>
            <a:ext cx="8229600" cy="1200150"/>
          </a:xfrm>
          <a:prstGeom prst="rect">
            <a:avLst/>
          </a:prstGeom>
          <a:noFill/>
          <a:ln w="9525">
            <a:noFill/>
            <a:miter lim="800000"/>
            <a:headEnd/>
            <a:tailEnd/>
          </a:ln>
        </p:spPr>
        <p:txBody>
          <a:bodyPr>
            <a:prstTxWarp prst="textNoShape">
              <a:avLst/>
            </a:prstTxWarp>
            <a:spAutoFit/>
          </a:bodyPr>
          <a:lstStyle/>
          <a:p>
            <a:r>
              <a:rPr lang="en-US" sz="2400"/>
              <a:t>Who? 			What?			When?   </a:t>
            </a:r>
          </a:p>
          <a:p>
            <a:r>
              <a:rPr lang="en-US" sz="2400"/>
              <a:t>Where? 		Why?			Which would?</a:t>
            </a:r>
          </a:p>
          <a:p>
            <a:r>
              <a:rPr lang="en-US" sz="2400"/>
              <a:t>If….then?		Who can?		How did?</a:t>
            </a:r>
          </a:p>
        </p:txBody>
      </p:sp>
      <p:sp>
        <p:nvSpPr>
          <p:cNvPr id="130056" name="Text Box 9"/>
          <p:cNvSpPr txBox="1">
            <a:spLocks noChangeArrowheads="1"/>
          </p:cNvSpPr>
          <p:nvPr/>
        </p:nvSpPr>
        <p:spPr bwMode="auto">
          <a:xfrm>
            <a:off x="838200" y="3200400"/>
            <a:ext cx="4267200" cy="830263"/>
          </a:xfrm>
          <a:prstGeom prst="rect">
            <a:avLst/>
          </a:prstGeom>
          <a:noFill/>
          <a:ln w="9525">
            <a:noFill/>
            <a:miter lim="800000"/>
            <a:headEnd/>
            <a:tailEnd/>
          </a:ln>
        </p:spPr>
        <p:txBody>
          <a:bodyPr>
            <a:prstTxWarp prst="textNoShape">
              <a:avLst/>
            </a:prstTxWarp>
            <a:spAutoFit/>
          </a:bodyPr>
          <a:lstStyle/>
          <a:p>
            <a:r>
              <a:rPr lang="en-US" sz="2400" i="1">
                <a:solidFill>
                  <a:srgbClr val="C0504D"/>
                </a:solidFill>
              </a:rPr>
              <a:t>Moving from text explicit to </a:t>
            </a:r>
          </a:p>
          <a:p>
            <a:r>
              <a:rPr lang="en-US" sz="2400" i="1">
                <a:solidFill>
                  <a:srgbClr val="C0504D"/>
                </a:solidFill>
              </a:rPr>
              <a:t>text implicit</a:t>
            </a:r>
          </a:p>
        </p:txBody>
      </p:sp>
      <p:pic>
        <p:nvPicPr>
          <p:cNvPr id="130057" name="Picture 10" descr="382781b0c8a05bd36fe7b110.L.jpg"/>
          <p:cNvPicPr>
            <a:picLocks noChangeAspect="1"/>
          </p:cNvPicPr>
          <p:nvPr/>
        </p:nvPicPr>
        <p:blipFill>
          <a:blip r:embed="rId3"/>
          <a:srcRect/>
          <a:stretch>
            <a:fillRect/>
          </a:stretch>
        </p:blipFill>
        <p:spPr bwMode="auto">
          <a:xfrm>
            <a:off x="5791200" y="762000"/>
            <a:ext cx="2730500" cy="360203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44</a:t>
            </a:fld>
            <a:endParaRPr 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099"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100"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2101" name="Rectangle 5"/>
          <p:cNvSpPr>
            <a:spLocks noGrp="1" noChangeArrowheads="1"/>
          </p:cNvSpPr>
          <p:nvPr>
            <p:ph type="title"/>
          </p:nvPr>
        </p:nvSpPr>
        <p:spPr/>
        <p:txBody>
          <a:bodyPr/>
          <a:lstStyle/>
          <a:p>
            <a:r>
              <a:rPr lang="en-US"/>
              <a:t>A.</a:t>
            </a:r>
            <a:r>
              <a:rPr lang="en-US">
                <a:solidFill>
                  <a:srgbClr val="C0504D"/>
                </a:solidFill>
              </a:rPr>
              <a:t>C</a:t>
            </a:r>
            <a:r>
              <a:rPr lang="en-US"/>
              <a:t>.T.I.V.E.</a:t>
            </a:r>
          </a:p>
        </p:txBody>
      </p:sp>
      <p:sp>
        <p:nvSpPr>
          <p:cNvPr id="132105" name="Footer Placeholder 8"/>
          <p:cNvSpPr>
            <a:spLocks noGrp="1"/>
          </p:cNvSpPr>
          <p:nvPr>
            <p:ph type="ftr" sz="quarter" idx="11"/>
          </p:nvPr>
        </p:nvSpPr>
        <p:spPr/>
        <p:txBody>
          <a:bodyPr/>
          <a:lstStyle/>
          <a:p>
            <a:r>
              <a:rPr lang="en-US"/>
              <a:t>Laura Terrill, HEB 2014</a:t>
            </a:r>
          </a:p>
        </p:txBody>
      </p:sp>
      <p:sp>
        <p:nvSpPr>
          <p:cNvPr id="132102" name="Text Box 6"/>
          <p:cNvSpPr txBox="1">
            <a:spLocks noChangeArrowheads="1"/>
          </p:cNvSpPr>
          <p:nvPr/>
        </p:nvSpPr>
        <p:spPr bwMode="auto">
          <a:xfrm>
            <a:off x="5257800" y="449700"/>
            <a:ext cx="2980128" cy="646331"/>
          </a:xfrm>
          <a:prstGeom prst="rect">
            <a:avLst/>
          </a:prstGeom>
          <a:noFill/>
          <a:ln w="9525">
            <a:noFill/>
            <a:miter lim="800000"/>
            <a:headEnd/>
            <a:tailEnd/>
          </a:ln>
        </p:spPr>
        <p:txBody>
          <a:bodyPr wrap="none">
            <a:prstTxWarp prst="textNoShape">
              <a:avLst/>
            </a:prstTxWarp>
            <a:spAutoFit/>
          </a:bodyPr>
          <a:lstStyle/>
          <a:p>
            <a:r>
              <a:rPr lang="en-US" sz="3600">
                <a:solidFill>
                  <a:srgbClr val="C0504D"/>
                </a:solidFill>
              </a:rPr>
              <a:t>Ask Questions</a:t>
            </a:r>
            <a:endParaRPr lang="en-US">
              <a:solidFill>
                <a:srgbClr val="C0504D"/>
              </a:solidFill>
            </a:endParaRPr>
          </a:p>
        </p:txBody>
      </p:sp>
      <p:sp>
        <p:nvSpPr>
          <p:cNvPr id="132103" name="Text Box 7"/>
          <p:cNvSpPr txBox="1">
            <a:spLocks noChangeArrowheads="1"/>
          </p:cNvSpPr>
          <p:nvPr/>
        </p:nvSpPr>
        <p:spPr bwMode="auto">
          <a:xfrm>
            <a:off x="228600" y="1981200"/>
            <a:ext cx="8686800" cy="4524375"/>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    </a:t>
            </a:r>
            <a:r>
              <a:rPr lang="en-US" sz="2400"/>
              <a:t>All the coquis lived quite happily in the rain forest. They slept all day and sang all night, and their numbers grew and grew. Even little coquí babies learned to sing their name “co-quí, co-quí, co-quí,” soon after they were born. </a:t>
            </a:r>
          </a:p>
          <a:p>
            <a:endParaRPr lang="en-US" sz="2400"/>
          </a:p>
          <a:p>
            <a:r>
              <a:rPr lang="en-US" sz="2400"/>
              <a:t>   All the musical coquí voices were loud and clear during the dark, tropical nights. But there was one problem. </a:t>
            </a:r>
          </a:p>
          <a:p>
            <a:r>
              <a:rPr lang="en-US" sz="2400"/>
              <a:t> </a:t>
            </a:r>
          </a:p>
          <a:p>
            <a:r>
              <a:rPr lang="en-US" sz="2400"/>
              <a:t>   Hundreds of green parrots lived in the same rain forest. And unlike the coquís, the parrots chattered all day….but slept all night. Or tried to. </a:t>
            </a:r>
          </a:p>
          <a:p>
            <a:endParaRPr lang="en-US" sz="240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45</a:t>
            </a:fld>
            <a:endParaRPr 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7"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8"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4149" name="Rectangle 6"/>
          <p:cNvSpPr>
            <a:spLocks noGrp="1" noChangeArrowheads="1"/>
          </p:cNvSpPr>
          <p:nvPr>
            <p:ph type="title"/>
          </p:nvPr>
        </p:nvSpPr>
        <p:spPr/>
        <p:txBody>
          <a:bodyPr/>
          <a:lstStyle/>
          <a:p>
            <a:r>
              <a:rPr lang="en-US"/>
              <a:t>A.</a:t>
            </a:r>
            <a:r>
              <a:rPr lang="en-US">
                <a:solidFill>
                  <a:srgbClr val="C0504D"/>
                </a:solidFill>
              </a:rPr>
              <a:t>C</a:t>
            </a:r>
            <a:r>
              <a:rPr lang="en-US"/>
              <a:t>.T.I.V.E.</a:t>
            </a:r>
          </a:p>
        </p:txBody>
      </p:sp>
      <p:sp>
        <p:nvSpPr>
          <p:cNvPr id="134155" name="Footer Placeholder 10"/>
          <p:cNvSpPr>
            <a:spLocks noGrp="1"/>
          </p:cNvSpPr>
          <p:nvPr>
            <p:ph type="ftr" sz="quarter" idx="11"/>
          </p:nvPr>
        </p:nvSpPr>
        <p:spPr/>
        <p:txBody>
          <a:bodyPr/>
          <a:lstStyle/>
          <a:p>
            <a:r>
              <a:rPr lang="en-US"/>
              <a:t>Laura Terrill, HEB 2014</a:t>
            </a:r>
          </a:p>
        </p:txBody>
      </p:sp>
      <p:sp>
        <p:nvSpPr>
          <p:cNvPr id="134150" name="Text Box 7"/>
          <p:cNvSpPr txBox="1">
            <a:spLocks noChangeArrowheads="1"/>
          </p:cNvSpPr>
          <p:nvPr/>
        </p:nvSpPr>
        <p:spPr bwMode="auto">
          <a:xfrm>
            <a:off x="669925" y="1882775"/>
            <a:ext cx="3108325" cy="2062163"/>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Connect:</a:t>
            </a:r>
          </a:p>
          <a:p>
            <a:pPr lvl="1">
              <a:buFontTx/>
              <a:buChar char="•"/>
            </a:pPr>
            <a:r>
              <a:rPr lang="en-US" sz="3200">
                <a:solidFill>
                  <a:srgbClr val="000000"/>
                </a:solidFill>
              </a:rPr>
              <a:t>Text-to-self</a:t>
            </a:r>
          </a:p>
          <a:p>
            <a:pPr lvl="1">
              <a:buFontTx/>
              <a:buChar char="•"/>
            </a:pPr>
            <a:r>
              <a:rPr lang="en-US" sz="3200">
                <a:solidFill>
                  <a:srgbClr val="000000"/>
                </a:solidFill>
              </a:rPr>
              <a:t>Text-to-text</a:t>
            </a:r>
          </a:p>
          <a:p>
            <a:pPr lvl="1">
              <a:buFontTx/>
              <a:buChar char="•"/>
            </a:pPr>
            <a:r>
              <a:rPr lang="en-US" sz="3200">
                <a:solidFill>
                  <a:srgbClr val="000000"/>
                </a:solidFill>
              </a:rPr>
              <a:t>Text-to-world</a:t>
            </a:r>
          </a:p>
        </p:txBody>
      </p:sp>
      <p:sp>
        <p:nvSpPr>
          <p:cNvPr id="134151" name="Text Box 8"/>
          <p:cNvSpPr txBox="1">
            <a:spLocks noChangeArrowheads="1"/>
          </p:cNvSpPr>
          <p:nvPr/>
        </p:nvSpPr>
        <p:spPr bwMode="auto">
          <a:xfrm>
            <a:off x="677863" y="5029200"/>
            <a:ext cx="7788275" cy="1570038"/>
          </a:xfrm>
          <a:prstGeom prst="rect">
            <a:avLst/>
          </a:prstGeom>
          <a:noFill/>
          <a:ln w="9525">
            <a:noFill/>
            <a:miter lim="800000"/>
            <a:headEnd/>
            <a:tailEnd/>
          </a:ln>
        </p:spPr>
        <p:txBody>
          <a:bodyPr>
            <a:prstTxWarp prst="textNoShape">
              <a:avLst/>
            </a:prstTxWarp>
            <a:spAutoFit/>
          </a:bodyPr>
          <a:lstStyle/>
          <a:p>
            <a:r>
              <a:rPr lang="en-US" sz="2400"/>
              <a:t>Interesting idea		I’m confused			</a:t>
            </a:r>
          </a:p>
          <a:p>
            <a:r>
              <a:rPr lang="en-US" sz="2400"/>
              <a:t>I disagree				Important idea		</a:t>
            </a:r>
          </a:p>
          <a:p>
            <a:r>
              <a:rPr lang="en-US" sz="2400"/>
              <a:t>I remember 			I’m surprised</a:t>
            </a:r>
          </a:p>
          <a:p>
            <a:r>
              <a:rPr lang="en-US" sz="2400"/>
              <a:t>I wonder	</a:t>
            </a:r>
          </a:p>
        </p:txBody>
      </p:sp>
      <p:sp>
        <p:nvSpPr>
          <p:cNvPr id="134152" name="Text Box 9"/>
          <p:cNvSpPr txBox="1">
            <a:spLocks noChangeArrowheads="1"/>
          </p:cNvSpPr>
          <p:nvPr/>
        </p:nvSpPr>
        <p:spPr bwMode="auto">
          <a:xfrm>
            <a:off x="701675" y="4491038"/>
            <a:ext cx="7502925" cy="461665"/>
          </a:xfrm>
          <a:prstGeom prst="rect">
            <a:avLst/>
          </a:prstGeom>
          <a:noFill/>
          <a:ln w="9525">
            <a:noFill/>
            <a:miter lim="800000"/>
            <a:headEnd/>
            <a:tailEnd/>
          </a:ln>
        </p:spPr>
        <p:txBody>
          <a:bodyPr wrap="none">
            <a:prstTxWarp prst="textNoShape">
              <a:avLst/>
            </a:prstTxWarp>
            <a:spAutoFit/>
          </a:bodyPr>
          <a:lstStyle/>
          <a:p>
            <a:r>
              <a:rPr lang="en-US" sz="2400">
                <a:solidFill>
                  <a:srgbClr val="C0504D"/>
                </a:solidFill>
              </a:rPr>
              <a:t>Read aloud a short text and think aloud your comments.</a:t>
            </a:r>
          </a:p>
        </p:txBody>
      </p:sp>
      <p:pic>
        <p:nvPicPr>
          <p:cNvPr id="134153" name="Picture 9" descr="382781b0c8a05bd36fe7b110.L.jpg"/>
          <p:cNvPicPr>
            <a:picLocks noChangeAspect="1"/>
          </p:cNvPicPr>
          <p:nvPr/>
        </p:nvPicPr>
        <p:blipFill>
          <a:blip r:embed="rId3"/>
          <a:srcRect/>
          <a:stretch>
            <a:fillRect/>
          </a:stretch>
        </p:blipFill>
        <p:spPr bwMode="auto">
          <a:xfrm>
            <a:off x="5791200" y="762000"/>
            <a:ext cx="2730500" cy="360203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46</a:t>
            </a:fld>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6194"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5"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6"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6197" name="Rectangle 5"/>
          <p:cNvSpPr>
            <a:spLocks noGrp="1" noChangeArrowheads="1"/>
          </p:cNvSpPr>
          <p:nvPr>
            <p:ph type="title"/>
          </p:nvPr>
        </p:nvSpPr>
        <p:spPr/>
        <p:txBody>
          <a:bodyPr/>
          <a:lstStyle/>
          <a:p>
            <a:r>
              <a:rPr lang="en-US"/>
              <a:t>A.C.</a:t>
            </a:r>
            <a:r>
              <a:rPr lang="en-US">
                <a:solidFill>
                  <a:srgbClr val="C0504D"/>
                </a:solidFill>
              </a:rPr>
              <a:t>T</a:t>
            </a:r>
            <a:r>
              <a:rPr lang="en-US"/>
              <a:t>.I.V.E</a:t>
            </a:r>
          </a:p>
        </p:txBody>
      </p:sp>
      <p:sp>
        <p:nvSpPr>
          <p:cNvPr id="136201" name="Footer Placeholder 8"/>
          <p:cNvSpPr>
            <a:spLocks noGrp="1"/>
          </p:cNvSpPr>
          <p:nvPr>
            <p:ph type="ftr" sz="quarter" idx="11"/>
          </p:nvPr>
        </p:nvSpPr>
        <p:spPr/>
        <p:txBody>
          <a:bodyPr/>
          <a:lstStyle/>
          <a:p>
            <a:r>
              <a:rPr lang="en-US"/>
              <a:t>Laura Terrill, HEB 2014</a:t>
            </a:r>
          </a:p>
        </p:txBody>
      </p:sp>
      <p:sp>
        <p:nvSpPr>
          <p:cNvPr id="136198" name="Text Box 6"/>
          <p:cNvSpPr txBox="1">
            <a:spLocks noChangeArrowheads="1"/>
          </p:cNvSpPr>
          <p:nvPr/>
        </p:nvSpPr>
        <p:spPr bwMode="auto">
          <a:xfrm>
            <a:off x="5715000" y="37720"/>
            <a:ext cx="2916183" cy="1815882"/>
          </a:xfrm>
          <a:prstGeom prst="rect">
            <a:avLst/>
          </a:prstGeom>
          <a:noFill/>
          <a:ln w="9525">
            <a:noFill/>
            <a:miter lim="800000"/>
            <a:headEnd/>
            <a:tailEnd/>
          </a:ln>
        </p:spPr>
        <p:txBody>
          <a:bodyPr wrap="none">
            <a:prstTxWarp prst="textNoShape">
              <a:avLst/>
            </a:prstTxWarp>
            <a:spAutoFit/>
          </a:bodyPr>
          <a:lstStyle/>
          <a:p>
            <a:r>
              <a:rPr lang="en-US" sz="2800">
                <a:solidFill>
                  <a:schemeClr val="accent2"/>
                </a:solidFill>
                <a:ea typeface="Calibri" pitchFamily="-112" charset="0"/>
                <a:cs typeface="Calibri" pitchFamily="-112" charset="0"/>
              </a:rPr>
              <a:t>Connect:</a:t>
            </a:r>
          </a:p>
          <a:p>
            <a:pPr lvl="1">
              <a:buFontTx/>
              <a:buChar char="•"/>
            </a:pPr>
            <a:r>
              <a:rPr lang="en-US" sz="2800">
                <a:solidFill>
                  <a:schemeClr val="accent2"/>
                </a:solidFill>
                <a:ea typeface="Calibri" pitchFamily="-112" charset="0"/>
                <a:cs typeface="Calibri" pitchFamily="-112" charset="0"/>
              </a:rPr>
              <a:t>Text-to-self</a:t>
            </a:r>
          </a:p>
          <a:p>
            <a:pPr lvl="1">
              <a:buFontTx/>
              <a:buChar char="•"/>
            </a:pPr>
            <a:r>
              <a:rPr lang="en-US" sz="2800">
                <a:solidFill>
                  <a:schemeClr val="accent2"/>
                </a:solidFill>
                <a:ea typeface="Calibri" pitchFamily="-112" charset="0"/>
                <a:cs typeface="Calibri" pitchFamily="-112" charset="0"/>
              </a:rPr>
              <a:t>Text-to-text</a:t>
            </a:r>
          </a:p>
          <a:p>
            <a:pPr lvl="1">
              <a:buFontTx/>
              <a:buChar char="•"/>
            </a:pPr>
            <a:r>
              <a:rPr lang="en-US" sz="2800">
                <a:solidFill>
                  <a:schemeClr val="accent2"/>
                </a:solidFill>
                <a:ea typeface="Calibri" pitchFamily="-112" charset="0"/>
                <a:cs typeface="Calibri" pitchFamily="-112" charset="0"/>
              </a:rPr>
              <a:t>Text-to-world</a:t>
            </a:r>
          </a:p>
        </p:txBody>
      </p:sp>
      <p:sp>
        <p:nvSpPr>
          <p:cNvPr id="136199" name="Text Box 7"/>
          <p:cNvSpPr txBox="1">
            <a:spLocks noChangeArrowheads="1"/>
          </p:cNvSpPr>
          <p:nvPr/>
        </p:nvSpPr>
        <p:spPr bwMode="auto">
          <a:xfrm>
            <a:off x="481013" y="2209800"/>
            <a:ext cx="7827962" cy="4154488"/>
          </a:xfrm>
          <a:prstGeom prst="rect">
            <a:avLst/>
          </a:prstGeom>
          <a:noFill/>
          <a:ln w="9525">
            <a:noFill/>
            <a:miter lim="800000"/>
            <a:headEnd/>
            <a:tailEnd/>
          </a:ln>
        </p:spPr>
        <p:txBody>
          <a:bodyPr>
            <a:prstTxWarp prst="textNoShape">
              <a:avLst/>
            </a:prstTxWarp>
            <a:spAutoFit/>
          </a:bodyPr>
          <a:lstStyle/>
          <a:p>
            <a:r>
              <a:rPr lang="en-US" sz="2400">
                <a:ea typeface="Calibri" pitchFamily="-112" charset="0"/>
                <a:cs typeface="Calibri" pitchFamily="-112" charset="0"/>
              </a:rPr>
              <a:t>    </a:t>
            </a:r>
            <a:r>
              <a:rPr lang="en-US" sz="2400">
                <a:ea typeface="Georgia" pitchFamily="-112" charset="0"/>
                <a:cs typeface="Georgia" pitchFamily="-112" charset="0"/>
              </a:rPr>
              <a:t>At first, the parrots were mystified by the sounds they heard at night. Soon they became quite irritated by all the noise. “What kind of bird is it,” they wondered, “that sings all night and sleeps all day? That is so rude!”</a:t>
            </a:r>
          </a:p>
          <a:p>
            <a:r>
              <a:rPr lang="en-US" sz="2400">
                <a:ea typeface="Georgia" pitchFamily="-112" charset="0"/>
                <a:cs typeface="Georgia" pitchFamily="-112" charset="0"/>
              </a:rPr>
              <a:t> </a:t>
            </a:r>
          </a:p>
          <a:p>
            <a:r>
              <a:rPr lang="en-US" sz="2400">
                <a:ea typeface="Georgia" pitchFamily="-112" charset="0"/>
                <a:cs typeface="Georgia" pitchFamily="-112" charset="0"/>
              </a:rPr>
              <a:t>   One night, the grumpy parrots shouted, “Be quiet, birds! Go to sleep so we can sleep too!”</a:t>
            </a:r>
          </a:p>
          <a:p>
            <a:r>
              <a:rPr lang="en-US" sz="2400">
                <a:ea typeface="Georgia" pitchFamily="-112" charset="0"/>
                <a:cs typeface="Georgia" pitchFamily="-112" charset="0"/>
              </a:rPr>
              <a:t> </a:t>
            </a:r>
          </a:p>
          <a:p>
            <a:r>
              <a:rPr lang="en-US" sz="2400">
                <a:ea typeface="Georgia" pitchFamily="-112" charset="0"/>
                <a:cs typeface="Georgia" pitchFamily="-112" charset="0"/>
              </a:rPr>
              <a:t>  But the coquís were coquís and not birds, and they did not understand that the parrots were shouting at them. They kept singing, “Co-quí, co-quí, co-quí.” </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47</a:t>
            </a:fld>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8242"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8243"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38244"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238598" name="Rectangle 6"/>
          <p:cNvSpPr>
            <a:spLocks noGrp="1" noChangeArrowheads="1"/>
          </p:cNvSpPr>
          <p:nvPr>
            <p:ph type="title"/>
          </p:nvPr>
        </p:nvSpPr>
        <p:spPr/>
        <p:txBody>
          <a:bodyPr/>
          <a:lstStyle/>
          <a:p>
            <a:r>
              <a:rPr lang="en-US"/>
              <a:t>A.C.</a:t>
            </a:r>
            <a:r>
              <a:rPr lang="en-US">
                <a:solidFill>
                  <a:srgbClr val="C0504D"/>
                </a:solidFill>
              </a:rPr>
              <a:t>T</a:t>
            </a:r>
            <a:r>
              <a:rPr lang="en-US"/>
              <a:t>.I.V.E</a:t>
            </a:r>
          </a:p>
        </p:txBody>
      </p:sp>
      <p:sp>
        <p:nvSpPr>
          <p:cNvPr id="138251" name="Footer Placeholder 10"/>
          <p:cNvSpPr>
            <a:spLocks noGrp="1"/>
          </p:cNvSpPr>
          <p:nvPr>
            <p:ph type="ftr" sz="quarter" idx="11"/>
          </p:nvPr>
        </p:nvSpPr>
        <p:spPr/>
        <p:txBody>
          <a:bodyPr/>
          <a:lstStyle/>
          <a:p>
            <a:r>
              <a:rPr lang="en-US"/>
              <a:t>Laura Terrill, HEB 2014</a:t>
            </a:r>
          </a:p>
        </p:txBody>
      </p:sp>
      <p:sp>
        <p:nvSpPr>
          <p:cNvPr id="138246" name="Text Box 7"/>
          <p:cNvSpPr txBox="1">
            <a:spLocks noChangeArrowheads="1"/>
          </p:cNvSpPr>
          <p:nvPr/>
        </p:nvSpPr>
        <p:spPr bwMode="auto">
          <a:xfrm>
            <a:off x="669925" y="2200275"/>
            <a:ext cx="2668588" cy="646113"/>
          </a:xfrm>
          <a:prstGeom prst="rect">
            <a:avLst/>
          </a:prstGeom>
          <a:noFill/>
          <a:ln w="9525">
            <a:noFill/>
            <a:miter lim="800000"/>
            <a:headEnd/>
            <a:tailEnd/>
          </a:ln>
        </p:spPr>
        <p:txBody>
          <a:bodyPr wrap="none">
            <a:prstTxWarp prst="textNoShape">
              <a:avLst/>
            </a:prstTxWarp>
            <a:spAutoFit/>
          </a:bodyPr>
          <a:lstStyle/>
          <a:p>
            <a:r>
              <a:rPr lang="en-US" sz="3600">
                <a:solidFill>
                  <a:srgbClr val="000000"/>
                </a:solidFill>
                <a:ea typeface="Arial" pitchFamily="-112" charset="0"/>
                <a:cs typeface="Arial" pitchFamily="-112" charset="0"/>
              </a:rPr>
              <a:t>Track Down</a:t>
            </a:r>
            <a:endParaRPr lang="en-US">
              <a:solidFill>
                <a:srgbClr val="000000"/>
              </a:solidFill>
              <a:ea typeface="Arial" pitchFamily="-112" charset="0"/>
              <a:cs typeface="Arial" pitchFamily="-112" charset="0"/>
            </a:endParaRPr>
          </a:p>
        </p:txBody>
      </p:sp>
      <p:sp>
        <p:nvSpPr>
          <p:cNvPr id="138247" name="Text Box 8"/>
          <p:cNvSpPr txBox="1">
            <a:spLocks noChangeArrowheads="1"/>
          </p:cNvSpPr>
          <p:nvPr/>
        </p:nvSpPr>
        <p:spPr bwMode="auto">
          <a:xfrm>
            <a:off x="677863" y="4079875"/>
            <a:ext cx="7788275" cy="2308225"/>
          </a:xfrm>
          <a:prstGeom prst="rect">
            <a:avLst/>
          </a:prstGeom>
          <a:noFill/>
          <a:ln w="9525">
            <a:noFill/>
            <a:miter lim="800000"/>
            <a:headEnd/>
            <a:tailEnd/>
          </a:ln>
        </p:spPr>
        <p:txBody>
          <a:bodyPr>
            <a:prstTxWarp prst="textNoShape">
              <a:avLst/>
            </a:prstTxWarp>
            <a:spAutoFit/>
          </a:bodyPr>
          <a:lstStyle/>
          <a:p>
            <a:r>
              <a:rPr lang="en-US" sz="2400">
                <a:ea typeface="Arial" pitchFamily="-112" charset="0"/>
                <a:cs typeface="Arial" pitchFamily="-112" charset="0"/>
              </a:rPr>
              <a:t>Word level - pick out the words that carry the meaning of the sentence</a:t>
            </a:r>
          </a:p>
          <a:p>
            <a:endParaRPr lang="en-US" sz="2400">
              <a:ea typeface="Arial" pitchFamily="-112" charset="0"/>
              <a:cs typeface="Arial" pitchFamily="-112" charset="0"/>
            </a:endParaRPr>
          </a:p>
          <a:p>
            <a:r>
              <a:rPr lang="en-US" sz="2400">
                <a:ea typeface="Arial" pitchFamily="-112" charset="0"/>
                <a:cs typeface="Arial" pitchFamily="-112" charset="0"/>
              </a:rPr>
              <a:t>Sentence level - pick out key sentences </a:t>
            </a:r>
          </a:p>
          <a:p>
            <a:endParaRPr lang="en-US" sz="2400">
              <a:ea typeface="Arial" pitchFamily="-112" charset="0"/>
              <a:cs typeface="Arial" pitchFamily="-112" charset="0"/>
            </a:endParaRPr>
          </a:p>
          <a:p>
            <a:r>
              <a:rPr lang="en-US" sz="2400">
                <a:ea typeface="Arial" pitchFamily="-112" charset="0"/>
                <a:cs typeface="Arial" pitchFamily="-112" charset="0"/>
              </a:rPr>
              <a:t>Text level - pick out key ideas, concepts and themes</a:t>
            </a:r>
          </a:p>
        </p:txBody>
      </p:sp>
      <p:sp>
        <p:nvSpPr>
          <p:cNvPr id="138248" name="Text Box 9"/>
          <p:cNvSpPr txBox="1">
            <a:spLocks noChangeArrowheads="1"/>
          </p:cNvSpPr>
          <p:nvPr/>
        </p:nvSpPr>
        <p:spPr bwMode="auto">
          <a:xfrm>
            <a:off x="677863" y="3119438"/>
            <a:ext cx="4348162" cy="831850"/>
          </a:xfrm>
          <a:prstGeom prst="rect">
            <a:avLst/>
          </a:prstGeom>
          <a:noFill/>
          <a:ln w="9525">
            <a:noFill/>
            <a:miter lim="800000"/>
            <a:headEnd/>
            <a:tailEnd/>
          </a:ln>
        </p:spPr>
        <p:txBody>
          <a:bodyPr wrap="none">
            <a:prstTxWarp prst="textNoShape">
              <a:avLst/>
            </a:prstTxWarp>
            <a:spAutoFit/>
          </a:bodyPr>
          <a:lstStyle/>
          <a:p>
            <a:r>
              <a:rPr lang="en-US" sz="2400">
                <a:solidFill>
                  <a:srgbClr val="C0504D"/>
                </a:solidFill>
                <a:ea typeface="Arial" pitchFamily="-112" charset="0"/>
                <a:cs typeface="Arial" pitchFamily="-112" charset="0"/>
              </a:rPr>
              <a:t>Determine the most important </a:t>
            </a:r>
          </a:p>
          <a:p>
            <a:r>
              <a:rPr lang="en-US" sz="2400">
                <a:solidFill>
                  <a:srgbClr val="C0504D"/>
                </a:solidFill>
                <a:ea typeface="Arial" pitchFamily="-112" charset="0"/>
                <a:cs typeface="Arial" pitchFamily="-112" charset="0"/>
              </a:rPr>
              <a:t>ideas and themes.</a:t>
            </a:r>
          </a:p>
        </p:txBody>
      </p:sp>
      <p:pic>
        <p:nvPicPr>
          <p:cNvPr id="138249" name="Picture 10" descr="382781b0c8a05bd36fe7b110.L.jpg"/>
          <p:cNvPicPr>
            <a:picLocks noChangeAspect="1"/>
          </p:cNvPicPr>
          <p:nvPr/>
        </p:nvPicPr>
        <p:blipFill>
          <a:blip r:embed="rId3"/>
          <a:srcRect/>
          <a:stretch>
            <a:fillRect/>
          </a:stretch>
        </p:blipFill>
        <p:spPr bwMode="auto">
          <a:xfrm>
            <a:off x="5791200" y="762000"/>
            <a:ext cx="2522538" cy="332898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48</a:t>
            </a:fld>
            <a:endParaRPr 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0290"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1"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2"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0293" name="Rectangle 5"/>
          <p:cNvSpPr>
            <a:spLocks noGrp="1" noChangeArrowheads="1"/>
          </p:cNvSpPr>
          <p:nvPr>
            <p:ph type="title"/>
          </p:nvPr>
        </p:nvSpPr>
        <p:spPr/>
        <p:txBody>
          <a:bodyPr/>
          <a:lstStyle/>
          <a:p>
            <a:r>
              <a:rPr lang="en-US"/>
              <a:t>A.C.</a:t>
            </a:r>
            <a:r>
              <a:rPr lang="en-US">
                <a:solidFill>
                  <a:srgbClr val="C0504D"/>
                </a:solidFill>
              </a:rPr>
              <a:t>T</a:t>
            </a:r>
            <a:r>
              <a:rPr lang="en-US"/>
              <a:t>.I.V.E</a:t>
            </a:r>
          </a:p>
        </p:txBody>
      </p:sp>
      <p:sp>
        <p:nvSpPr>
          <p:cNvPr id="140297" name="Footer Placeholder 8"/>
          <p:cNvSpPr>
            <a:spLocks noGrp="1"/>
          </p:cNvSpPr>
          <p:nvPr>
            <p:ph type="ftr" sz="quarter" idx="11"/>
          </p:nvPr>
        </p:nvSpPr>
        <p:spPr/>
        <p:txBody>
          <a:bodyPr/>
          <a:lstStyle/>
          <a:p>
            <a:r>
              <a:rPr lang="en-US"/>
              <a:t>Laura Terrill, HEB 2014</a:t>
            </a:r>
          </a:p>
        </p:txBody>
      </p:sp>
      <p:sp>
        <p:nvSpPr>
          <p:cNvPr id="140294" name="Text Box 6"/>
          <p:cNvSpPr txBox="1">
            <a:spLocks noChangeArrowheads="1"/>
          </p:cNvSpPr>
          <p:nvPr/>
        </p:nvSpPr>
        <p:spPr bwMode="auto">
          <a:xfrm>
            <a:off x="5607050" y="401980"/>
            <a:ext cx="2561744" cy="646331"/>
          </a:xfrm>
          <a:prstGeom prst="rect">
            <a:avLst/>
          </a:prstGeom>
          <a:noFill/>
          <a:ln w="9525">
            <a:noFill/>
            <a:miter lim="800000"/>
            <a:headEnd/>
            <a:tailEnd/>
          </a:ln>
        </p:spPr>
        <p:txBody>
          <a:bodyPr wrap="none">
            <a:prstTxWarp prst="textNoShape">
              <a:avLst/>
            </a:prstTxWarp>
            <a:spAutoFit/>
          </a:bodyPr>
          <a:lstStyle/>
          <a:p>
            <a:r>
              <a:rPr lang="en-US" sz="3600">
                <a:solidFill>
                  <a:srgbClr val="C0504D"/>
                </a:solidFill>
              </a:rPr>
              <a:t>Track Down</a:t>
            </a:r>
            <a:endParaRPr lang="en-US">
              <a:solidFill>
                <a:srgbClr val="C0504D"/>
              </a:solidFill>
            </a:endParaRPr>
          </a:p>
        </p:txBody>
      </p:sp>
      <p:sp>
        <p:nvSpPr>
          <p:cNvPr id="140295" name="Text Box 7"/>
          <p:cNvSpPr txBox="1">
            <a:spLocks noChangeArrowheads="1"/>
          </p:cNvSpPr>
          <p:nvPr/>
        </p:nvSpPr>
        <p:spPr bwMode="auto">
          <a:xfrm>
            <a:off x="319088" y="1872770"/>
            <a:ext cx="8443912" cy="4524375"/>
          </a:xfrm>
          <a:prstGeom prst="rect">
            <a:avLst/>
          </a:prstGeom>
          <a:noFill/>
          <a:ln w="9525">
            <a:noFill/>
            <a:miter lim="800000"/>
            <a:headEnd/>
            <a:tailEnd/>
          </a:ln>
        </p:spPr>
        <p:txBody>
          <a:bodyPr>
            <a:prstTxWarp prst="textNoShape">
              <a:avLst/>
            </a:prstTxWarp>
            <a:spAutoFit/>
          </a:bodyPr>
          <a:lstStyle/>
          <a:p>
            <a:r>
              <a:rPr lang="en-US" sz="2400"/>
              <a:t>    Now the parrots really got angry. They swooped down, looking everywhere for a noisy flock of birds. They searched high and low but no matter where they looked, they never found a single singing bird.</a:t>
            </a:r>
          </a:p>
          <a:p>
            <a:r>
              <a:rPr lang="en-US" sz="2400"/>
              <a:t> </a:t>
            </a:r>
          </a:p>
          <a:p>
            <a:r>
              <a:rPr lang="en-US" sz="2400"/>
              <a:t>   But they really frightened the little coquís! Hiding under the branches and leaves, they could see the parrots swooping and squawking. </a:t>
            </a:r>
          </a:p>
          <a:p>
            <a:r>
              <a:rPr lang="en-US" sz="2400"/>
              <a:t> </a:t>
            </a:r>
          </a:p>
          <a:p>
            <a:r>
              <a:rPr lang="en-US" sz="2400"/>
              <a:t>   So in the middle of the night, the terrified coquís silently hopped as fast as they could, out of the rain forest….  and away from the parrots. </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49</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Performance </a:t>
            </a:r>
            <a:r>
              <a:rPr lang="en-US" dirty="0" smtClean="0"/>
              <a:t>toward </a:t>
            </a:r>
            <a:r>
              <a:rPr lang="en-US" dirty="0"/>
              <a:t>Proficiency</a:t>
            </a:r>
          </a:p>
        </p:txBody>
      </p:sp>
      <p:sp>
        <p:nvSpPr>
          <p:cNvPr id="4" name="Footer Placeholder 3"/>
          <p:cNvSpPr>
            <a:spLocks noGrp="1"/>
          </p:cNvSpPr>
          <p:nvPr>
            <p:ph type="ftr" sz="quarter" idx="11"/>
          </p:nvPr>
        </p:nvSpPr>
        <p:spPr/>
        <p:txBody>
          <a:bodyPr/>
          <a:lstStyle/>
          <a:p>
            <a:r>
              <a:rPr lang="en-US" smtClean="0"/>
              <a:t>Laura Terrill, HEB 2014</a:t>
            </a:r>
            <a:endParaRPr lang="en-US" dirty="0"/>
          </a:p>
        </p:txBody>
      </p:sp>
      <p:sp>
        <p:nvSpPr>
          <p:cNvPr id="8" name="Right Arrow 7"/>
          <p:cNvSpPr>
            <a:spLocks noChangeAspect="1"/>
          </p:cNvSpPr>
          <p:nvPr/>
        </p:nvSpPr>
        <p:spPr>
          <a:xfrm>
            <a:off x="3903936" y="3927823"/>
            <a:ext cx="1287621" cy="850392"/>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 name="Picture 2"/>
          <p:cNvPicPr>
            <a:picLocks/>
          </p:cNvPicPr>
          <p:nvPr/>
        </p:nvPicPr>
        <p:blipFill rotWithShape="1">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b="6267"/>
          <a:stretch/>
        </p:blipFill>
        <p:spPr>
          <a:xfrm>
            <a:off x="114565" y="2267806"/>
            <a:ext cx="3749040" cy="3505254"/>
          </a:xfrm>
          <a:prstGeom prst="rect">
            <a:avLst/>
          </a:prstGeom>
        </p:spPr>
      </p:pic>
      <p:pic>
        <p:nvPicPr>
          <p:cNvPr id="11" name="Picture 10"/>
          <p:cNvPicPr>
            <a:picLocks/>
          </p:cNvPicPr>
          <p:nvPr/>
        </p:nvPicPr>
        <p:blipFill rotWithShape="1">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t="18948" r="4719" b="9352"/>
          <a:stretch/>
        </p:blipFill>
        <p:spPr>
          <a:xfrm>
            <a:off x="5278513" y="2403545"/>
            <a:ext cx="3803904" cy="3388658"/>
          </a:xfrm>
          <a:prstGeom prst="rect">
            <a:avLst/>
          </a:prstGeom>
        </p:spPr>
      </p:pic>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5</a:t>
            </a:fld>
            <a:endParaRPr lang="en-US"/>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14577175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2338"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39"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40"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2341" name="Rectangle 6"/>
          <p:cNvSpPr>
            <a:spLocks noGrp="1" noChangeArrowheads="1"/>
          </p:cNvSpPr>
          <p:nvPr>
            <p:ph type="title"/>
          </p:nvPr>
        </p:nvSpPr>
        <p:spPr/>
        <p:txBody>
          <a:bodyPr/>
          <a:lstStyle/>
          <a:p>
            <a:r>
              <a:rPr lang="en-US"/>
              <a:t>A.C.T.</a:t>
            </a:r>
            <a:r>
              <a:rPr lang="en-US">
                <a:solidFill>
                  <a:srgbClr val="C0504D"/>
                </a:solidFill>
              </a:rPr>
              <a:t>I</a:t>
            </a:r>
            <a:r>
              <a:rPr lang="en-US"/>
              <a:t>.V.E.</a:t>
            </a:r>
          </a:p>
        </p:txBody>
      </p:sp>
      <p:sp>
        <p:nvSpPr>
          <p:cNvPr id="142347" name="Footer Placeholder 10"/>
          <p:cNvSpPr>
            <a:spLocks noGrp="1"/>
          </p:cNvSpPr>
          <p:nvPr>
            <p:ph type="ftr" sz="quarter" idx="11"/>
          </p:nvPr>
        </p:nvSpPr>
        <p:spPr/>
        <p:txBody>
          <a:bodyPr/>
          <a:lstStyle/>
          <a:p>
            <a:r>
              <a:rPr lang="en-US"/>
              <a:t>Laura Terrill, HEB 2014</a:t>
            </a:r>
          </a:p>
        </p:txBody>
      </p:sp>
      <p:sp>
        <p:nvSpPr>
          <p:cNvPr id="142342" name="Text Box 7"/>
          <p:cNvSpPr txBox="1">
            <a:spLocks noChangeArrowheads="1"/>
          </p:cNvSpPr>
          <p:nvPr/>
        </p:nvSpPr>
        <p:spPr bwMode="auto">
          <a:xfrm>
            <a:off x="669925" y="1882775"/>
            <a:ext cx="3990975" cy="646113"/>
          </a:xfrm>
          <a:prstGeom prst="rect">
            <a:avLst/>
          </a:prstGeom>
          <a:noFill/>
          <a:ln w="9525">
            <a:noFill/>
            <a:miter lim="800000"/>
            <a:headEnd/>
            <a:tailEnd/>
          </a:ln>
        </p:spPr>
        <p:txBody>
          <a:bodyPr wrap="none">
            <a:prstTxWarp prst="textNoShape">
              <a:avLst/>
            </a:prstTxWarp>
            <a:spAutoFit/>
          </a:bodyPr>
          <a:lstStyle/>
          <a:p>
            <a:r>
              <a:rPr lang="en-US" sz="3600"/>
              <a:t>Making Inferences</a:t>
            </a:r>
            <a:endParaRPr lang="en-US"/>
          </a:p>
        </p:txBody>
      </p:sp>
      <p:sp>
        <p:nvSpPr>
          <p:cNvPr id="142343" name="Text Box 8"/>
          <p:cNvSpPr txBox="1">
            <a:spLocks noChangeArrowheads="1"/>
          </p:cNvSpPr>
          <p:nvPr/>
        </p:nvSpPr>
        <p:spPr bwMode="auto">
          <a:xfrm>
            <a:off x="676275" y="2741613"/>
            <a:ext cx="5238750" cy="1200150"/>
          </a:xfrm>
          <a:prstGeom prst="rect">
            <a:avLst/>
          </a:prstGeom>
          <a:noFill/>
          <a:ln w="9525">
            <a:noFill/>
            <a:miter lim="800000"/>
            <a:headEnd/>
            <a:tailEnd/>
          </a:ln>
        </p:spPr>
        <p:txBody>
          <a:bodyPr wrap="none">
            <a:prstTxWarp prst="textNoShape">
              <a:avLst/>
            </a:prstTxWarp>
            <a:spAutoFit/>
          </a:bodyPr>
          <a:lstStyle/>
          <a:p>
            <a:r>
              <a:rPr lang="en-US" sz="2400">
                <a:solidFill>
                  <a:srgbClr val="C0504D"/>
                </a:solidFill>
              </a:rPr>
              <a:t>Make inferences by creating personal </a:t>
            </a:r>
          </a:p>
          <a:p>
            <a:r>
              <a:rPr lang="en-US" sz="2400">
                <a:solidFill>
                  <a:srgbClr val="C0504D"/>
                </a:solidFill>
              </a:rPr>
              <a:t>meaning or by creating a meaning </a:t>
            </a:r>
          </a:p>
          <a:p>
            <a:r>
              <a:rPr lang="en-US" sz="2400">
                <a:solidFill>
                  <a:srgbClr val="C0504D"/>
                </a:solidFill>
              </a:rPr>
              <a:t>that is not stated explicitly. </a:t>
            </a:r>
          </a:p>
        </p:txBody>
      </p:sp>
      <p:sp>
        <p:nvSpPr>
          <p:cNvPr id="142344" name="Text Box 9"/>
          <p:cNvSpPr txBox="1">
            <a:spLocks noChangeArrowheads="1"/>
          </p:cNvSpPr>
          <p:nvPr/>
        </p:nvSpPr>
        <p:spPr bwMode="auto">
          <a:xfrm>
            <a:off x="677863" y="4133850"/>
            <a:ext cx="7788275" cy="2308324"/>
          </a:xfrm>
          <a:prstGeom prst="rect">
            <a:avLst/>
          </a:prstGeom>
          <a:noFill/>
          <a:ln w="9525">
            <a:noFill/>
            <a:miter lim="800000"/>
            <a:headEnd/>
            <a:tailEnd/>
          </a:ln>
        </p:spPr>
        <p:txBody>
          <a:bodyPr>
            <a:prstTxWarp prst="textNoShape">
              <a:avLst/>
            </a:prstTxWarp>
            <a:spAutoFit/>
          </a:bodyPr>
          <a:lstStyle/>
          <a:p>
            <a:r>
              <a:rPr lang="en-US" sz="2400"/>
              <a:t>Good readers use their prior knowledge and information from the text to draw conclusions, make judgments and predictions, and form interpretations about what they are reading.  Allow great latitude for inferences provided that the reader can defend his or her inferences with a description of relevant, prior knowledge and specific text.  </a:t>
            </a:r>
          </a:p>
        </p:txBody>
      </p:sp>
      <p:pic>
        <p:nvPicPr>
          <p:cNvPr id="142345" name="Picture 9" descr="382781b0c8a05bd36fe7b110.L.jpg"/>
          <p:cNvPicPr>
            <a:picLocks noChangeAspect="1"/>
          </p:cNvPicPr>
          <p:nvPr/>
        </p:nvPicPr>
        <p:blipFill>
          <a:blip r:embed="rId3"/>
          <a:srcRect/>
          <a:stretch>
            <a:fillRect/>
          </a:stretch>
        </p:blipFill>
        <p:spPr bwMode="auto">
          <a:xfrm>
            <a:off x="6164263" y="498670"/>
            <a:ext cx="2522537" cy="332898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50</a:t>
            </a:fld>
            <a:endParaRPr 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6"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4387"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4388"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244741" name="Rectangle 5"/>
          <p:cNvSpPr>
            <a:spLocks noGrp="1" noChangeArrowheads="1"/>
          </p:cNvSpPr>
          <p:nvPr>
            <p:ph type="title"/>
          </p:nvPr>
        </p:nvSpPr>
        <p:spPr/>
        <p:txBody>
          <a:bodyPr/>
          <a:lstStyle/>
          <a:p>
            <a:r>
              <a:rPr lang="en-US"/>
              <a:t>A.C.T.</a:t>
            </a:r>
            <a:r>
              <a:rPr lang="en-US">
                <a:solidFill>
                  <a:srgbClr val="C0504D"/>
                </a:solidFill>
              </a:rPr>
              <a:t>I</a:t>
            </a:r>
            <a:r>
              <a:rPr lang="en-US"/>
              <a:t>.V.E</a:t>
            </a:r>
          </a:p>
        </p:txBody>
      </p:sp>
      <p:sp>
        <p:nvSpPr>
          <p:cNvPr id="144393" name="Footer Placeholder 8"/>
          <p:cNvSpPr>
            <a:spLocks noGrp="1"/>
          </p:cNvSpPr>
          <p:nvPr>
            <p:ph type="ftr" sz="quarter" idx="11"/>
          </p:nvPr>
        </p:nvSpPr>
        <p:spPr/>
        <p:txBody>
          <a:bodyPr/>
          <a:lstStyle/>
          <a:p>
            <a:r>
              <a:rPr lang="en-US"/>
              <a:t>Laura Terrill, HEB 2014</a:t>
            </a:r>
          </a:p>
        </p:txBody>
      </p:sp>
      <p:sp>
        <p:nvSpPr>
          <p:cNvPr id="144390" name="Text Box 6"/>
          <p:cNvSpPr txBox="1">
            <a:spLocks noChangeArrowheads="1"/>
          </p:cNvSpPr>
          <p:nvPr/>
        </p:nvSpPr>
        <p:spPr bwMode="auto">
          <a:xfrm>
            <a:off x="4648200" y="413863"/>
            <a:ext cx="3805173" cy="646331"/>
          </a:xfrm>
          <a:prstGeom prst="rect">
            <a:avLst/>
          </a:prstGeom>
          <a:noFill/>
          <a:ln w="9525">
            <a:noFill/>
            <a:miter lim="800000"/>
            <a:headEnd/>
            <a:tailEnd/>
          </a:ln>
        </p:spPr>
        <p:txBody>
          <a:bodyPr wrap="none">
            <a:prstTxWarp prst="textNoShape">
              <a:avLst/>
            </a:prstTxWarp>
            <a:spAutoFit/>
          </a:bodyPr>
          <a:lstStyle/>
          <a:p>
            <a:r>
              <a:rPr lang="en-US" sz="3600">
                <a:solidFill>
                  <a:srgbClr val="C0504D"/>
                </a:solidFill>
              </a:rPr>
              <a:t>Making Inferences</a:t>
            </a:r>
            <a:endParaRPr lang="en-US">
              <a:solidFill>
                <a:srgbClr val="C0504D"/>
              </a:solidFill>
            </a:endParaRPr>
          </a:p>
        </p:txBody>
      </p:sp>
      <p:sp>
        <p:nvSpPr>
          <p:cNvPr id="144391" name="Text Box 7"/>
          <p:cNvSpPr txBox="1">
            <a:spLocks noChangeArrowheads="1"/>
          </p:cNvSpPr>
          <p:nvPr/>
        </p:nvSpPr>
        <p:spPr bwMode="auto">
          <a:xfrm>
            <a:off x="152400" y="1947720"/>
            <a:ext cx="8839200" cy="4524375"/>
          </a:xfrm>
          <a:prstGeom prst="rect">
            <a:avLst/>
          </a:prstGeom>
          <a:noFill/>
          <a:ln w="9525">
            <a:noFill/>
            <a:miter lim="800000"/>
            <a:headEnd/>
            <a:tailEnd/>
          </a:ln>
        </p:spPr>
        <p:txBody>
          <a:bodyPr>
            <a:prstTxWarp prst="textNoShape">
              <a:avLst/>
            </a:prstTxWarp>
            <a:spAutoFit/>
          </a:bodyPr>
          <a:lstStyle/>
          <a:p>
            <a:r>
              <a:rPr lang="en-US" sz="2400"/>
              <a:t>    The next morning, they came to the countryside. They were tired so they stopped to rest in the garden of a pretty pink house.  As they rested, the coquís watched the man and woman who lived in the house. They were both artists, and they made typical Puerto Rican crafts. Today they were making </a:t>
            </a:r>
            <a:r>
              <a:rPr lang="en-US" sz="2400" i="1"/>
              <a:t>vejigante</a:t>
            </a:r>
            <a:r>
              <a:rPr lang="en-US" sz="2400"/>
              <a:t> masks of </a:t>
            </a:r>
            <a:r>
              <a:rPr lang="en-US" sz="2400" i="1"/>
              <a:t>papier-mâché </a:t>
            </a:r>
            <a:r>
              <a:rPr lang="en-US" sz="2400"/>
              <a:t>to sell at festivals around the island; sometimes they carved miniature figures of the saints, called </a:t>
            </a:r>
            <a:r>
              <a:rPr lang="en-US" sz="2400" i="1"/>
              <a:t>santos</a:t>
            </a:r>
            <a:r>
              <a:rPr lang="en-US" sz="2400"/>
              <a:t>. The coquís enjoyed living in the countryside, and their songs each night were joyful and loud. Again, the parrots became irritated and searched for the birds….Again, the tiny frightened coquís had to hop through the night…..</a:t>
            </a:r>
          </a:p>
          <a:p>
            <a:r>
              <a:rPr lang="en-US" sz="2400">
                <a:solidFill>
                  <a:schemeClr val="tx2"/>
                </a:solidFill>
              </a:rPr>
              <a:t>.</a:t>
            </a:r>
            <a:endParaRPr lang="en-US" sz="2400"/>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51</a:t>
            </a:fld>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6434"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5"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6"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6437" name="Rectangle 5"/>
          <p:cNvSpPr>
            <a:spLocks noGrp="1" noChangeArrowheads="1"/>
          </p:cNvSpPr>
          <p:nvPr>
            <p:ph type="title"/>
          </p:nvPr>
        </p:nvSpPr>
        <p:spPr/>
        <p:txBody>
          <a:bodyPr/>
          <a:lstStyle/>
          <a:p>
            <a:r>
              <a:rPr lang="en-US"/>
              <a:t>A.C.T.I.</a:t>
            </a:r>
            <a:r>
              <a:rPr lang="en-US">
                <a:solidFill>
                  <a:srgbClr val="C0504D"/>
                </a:solidFill>
              </a:rPr>
              <a:t>V</a:t>
            </a:r>
            <a:r>
              <a:rPr lang="en-US"/>
              <a:t>.E</a:t>
            </a:r>
          </a:p>
        </p:txBody>
      </p:sp>
      <p:sp>
        <p:nvSpPr>
          <p:cNvPr id="146443" name="Footer Placeholder 10"/>
          <p:cNvSpPr>
            <a:spLocks noGrp="1"/>
          </p:cNvSpPr>
          <p:nvPr>
            <p:ph type="ftr" sz="quarter" idx="11"/>
          </p:nvPr>
        </p:nvSpPr>
        <p:spPr/>
        <p:txBody>
          <a:bodyPr/>
          <a:lstStyle/>
          <a:p>
            <a:r>
              <a:rPr lang="en-US"/>
              <a:t>Laura Terrill, HEB 2014</a:t>
            </a:r>
          </a:p>
        </p:txBody>
      </p:sp>
      <p:sp>
        <p:nvSpPr>
          <p:cNvPr id="146438" name="Text Box 6"/>
          <p:cNvSpPr txBox="1">
            <a:spLocks noChangeArrowheads="1"/>
          </p:cNvSpPr>
          <p:nvPr/>
        </p:nvSpPr>
        <p:spPr bwMode="auto">
          <a:xfrm>
            <a:off x="669925" y="1966675"/>
            <a:ext cx="2454275" cy="646113"/>
          </a:xfrm>
          <a:prstGeom prst="rect">
            <a:avLst/>
          </a:prstGeom>
          <a:noFill/>
          <a:ln w="9525">
            <a:noFill/>
            <a:miter lim="800000"/>
            <a:headEnd/>
            <a:tailEnd/>
          </a:ln>
        </p:spPr>
        <p:txBody>
          <a:bodyPr wrap="none">
            <a:prstTxWarp prst="textNoShape">
              <a:avLst/>
            </a:prstTxWarp>
            <a:spAutoFit/>
          </a:bodyPr>
          <a:lstStyle/>
          <a:p>
            <a:r>
              <a:rPr lang="en-US" sz="3600"/>
              <a:t>Visualizing</a:t>
            </a:r>
            <a:endParaRPr lang="en-US"/>
          </a:p>
        </p:txBody>
      </p:sp>
      <p:sp>
        <p:nvSpPr>
          <p:cNvPr id="146439" name="Text Box 7"/>
          <p:cNvSpPr txBox="1">
            <a:spLocks noChangeArrowheads="1"/>
          </p:cNvSpPr>
          <p:nvPr/>
        </p:nvSpPr>
        <p:spPr bwMode="auto">
          <a:xfrm>
            <a:off x="685800" y="4259263"/>
            <a:ext cx="7788275" cy="1570037"/>
          </a:xfrm>
          <a:prstGeom prst="rect">
            <a:avLst/>
          </a:prstGeom>
          <a:noFill/>
          <a:ln w="9525">
            <a:noFill/>
            <a:miter lim="800000"/>
            <a:headEnd/>
            <a:tailEnd/>
          </a:ln>
        </p:spPr>
        <p:txBody>
          <a:bodyPr>
            <a:prstTxWarp prst="textNoShape">
              <a:avLst/>
            </a:prstTxWarp>
            <a:spAutoFit/>
          </a:bodyPr>
          <a:lstStyle/>
          <a:p>
            <a:r>
              <a:rPr lang="en-US" sz="2400"/>
              <a:t>Ask students to read, discuss and then draw what they </a:t>
            </a:r>
          </a:p>
          <a:p>
            <a:r>
              <a:rPr lang="en-US" sz="2400"/>
              <a:t>see happening in the text. Drawings should be done so that they can be shared with others. Students might also be asked to select a song that relates to the text. </a:t>
            </a:r>
          </a:p>
        </p:txBody>
      </p:sp>
      <p:sp>
        <p:nvSpPr>
          <p:cNvPr id="246792" name="Text Box 8"/>
          <p:cNvSpPr txBox="1">
            <a:spLocks noChangeArrowheads="1"/>
          </p:cNvSpPr>
          <p:nvPr/>
        </p:nvSpPr>
        <p:spPr bwMode="auto">
          <a:xfrm>
            <a:off x="685800" y="3094038"/>
            <a:ext cx="4440939" cy="830997"/>
          </a:xfrm>
          <a:prstGeom prst="rect">
            <a:avLst/>
          </a:prstGeom>
          <a:noFill/>
          <a:ln w="9525">
            <a:noFill/>
            <a:miter lim="800000"/>
            <a:headEnd/>
            <a:tailEnd/>
          </a:ln>
        </p:spPr>
        <p:txBody>
          <a:bodyPr wrap="none">
            <a:prstTxWarp prst="textNoShape">
              <a:avLst/>
            </a:prstTxWarp>
            <a:spAutoFit/>
          </a:bodyPr>
          <a:lstStyle/>
          <a:p>
            <a:pPr>
              <a:defRPr/>
            </a:pPr>
            <a:r>
              <a:rPr lang="en-US" sz="2400">
                <a:solidFill>
                  <a:srgbClr val="C0504D"/>
                </a:solidFill>
                <a:ea typeface="ＭＳ Ｐゴシック" charset="-128"/>
                <a:cs typeface="ＭＳ Ｐゴシック" charset="-128"/>
              </a:rPr>
              <a:t>Create visual and other sensory </a:t>
            </a:r>
          </a:p>
          <a:p>
            <a:pPr>
              <a:defRPr/>
            </a:pPr>
            <a:r>
              <a:rPr lang="en-US" sz="2400">
                <a:solidFill>
                  <a:srgbClr val="C0504D"/>
                </a:solidFill>
                <a:ea typeface="ＭＳ Ｐゴシック" charset="-128"/>
                <a:cs typeface="ＭＳ Ｐゴシック" charset="-128"/>
              </a:rPr>
              <a:t>images during and after reading.</a:t>
            </a:r>
          </a:p>
        </p:txBody>
      </p:sp>
      <p:pic>
        <p:nvPicPr>
          <p:cNvPr id="146441" name="Picture 9" descr="382781b0c8a05bd36fe7b110.L.jpg"/>
          <p:cNvPicPr>
            <a:picLocks noChangeAspect="1"/>
          </p:cNvPicPr>
          <p:nvPr/>
        </p:nvPicPr>
        <p:blipFill>
          <a:blip r:embed="rId3"/>
          <a:srcRect/>
          <a:stretch>
            <a:fillRect/>
          </a:stretch>
        </p:blipFill>
        <p:spPr bwMode="auto">
          <a:xfrm>
            <a:off x="5791200" y="329530"/>
            <a:ext cx="2730500" cy="360203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52</a:t>
            </a:fld>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8482" name="Rectangle 2"/>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3"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4"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48485" name="Rectangle 5"/>
          <p:cNvSpPr>
            <a:spLocks noGrp="1" noChangeArrowheads="1"/>
          </p:cNvSpPr>
          <p:nvPr>
            <p:ph type="title"/>
          </p:nvPr>
        </p:nvSpPr>
        <p:spPr/>
        <p:txBody>
          <a:bodyPr/>
          <a:lstStyle/>
          <a:p>
            <a:r>
              <a:rPr lang="en-US"/>
              <a:t>A.C.T.I.</a:t>
            </a:r>
            <a:r>
              <a:rPr lang="en-US">
                <a:solidFill>
                  <a:srgbClr val="C0504D"/>
                </a:solidFill>
              </a:rPr>
              <a:t>V</a:t>
            </a:r>
            <a:r>
              <a:rPr lang="en-US"/>
              <a:t>.E</a:t>
            </a:r>
          </a:p>
        </p:txBody>
      </p:sp>
      <p:sp>
        <p:nvSpPr>
          <p:cNvPr id="148489" name="Footer Placeholder 8"/>
          <p:cNvSpPr>
            <a:spLocks noGrp="1"/>
          </p:cNvSpPr>
          <p:nvPr>
            <p:ph type="ftr" sz="quarter" idx="11"/>
          </p:nvPr>
        </p:nvSpPr>
        <p:spPr/>
        <p:txBody>
          <a:bodyPr/>
          <a:lstStyle/>
          <a:p>
            <a:r>
              <a:rPr lang="en-US"/>
              <a:t>Laura Terrill, HEB 2014</a:t>
            </a:r>
          </a:p>
        </p:txBody>
      </p:sp>
      <p:sp>
        <p:nvSpPr>
          <p:cNvPr id="148486" name="Text Box 6"/>
          <p:cNvSpPr txBox="1">
            <a:spLocks noChangeArrowheads="1"/>
          </p:cNvSpPr>
          <p:nvPr/>
        </p:nvSpPr>
        <p:spPr bwMode="auto">
          <a:xfrm>
            <a:off x="5257800" y="432960"/>
            <a:ext cx="2351926" cy="646331"/>
          </a:xfrm>
          <a:prstGeom prst="rect">
            <a:avLst/>
          </a:prstGeom>
          <a:noFill/>
          <a:ln w="9525">
            <a:noFill/>
            <a:miter lim="800000"/>
            <a:headEnd/>
            <a:tailEnd/>
          </a:ln>
        </p:spPr>
        <p:txBody>
          <a:bodyPr wrap="none">
            <a:prstTxWarp prst="textNoShape">
              <a:avLst/>
            </a:prstTxWarp>
            <a:spAutoFit/>
          </a:bodyPr>
          <a:lstStyle/>
          <a:p>
            <a:r>
              <a:rPr lang="en-US" sz="3600">
                <a:solidFill>
                  <a:srgbClr val="C0504D"/>
                </a:solidFill>
              </a:rPr>
              <a:t>Visualizing</a:t>
            </a:r>
            <a:endParaRPr lang="en-US">
              <a:solidFill>
                <a:srgbClr val="C0504D"/>
              </a:solidFill>
            </a:endParaRPr>
          </a:p>
        </p:txBody>
      </p:sp>
      <p:sp>
        <p:nvSpPr>
          <p:cNvPr id="148487" name="Text Box 7"/>
          <p:cNvSpPr txBox="1">
            <a:spLocks noChangeArrowheads="1"/>
          </p:cNvSpPr>
          <p:nvPr/>
        </p:nvSpPr>
        <p:spPr bwMode="auto">
          <a:xfrm>
            <a:off x="685800" y="1828800"/>
            <a:ext cx="2438400" cy="3046413"/>
          </a:xfrm>
          <a:prstGeom prst="rect">
            <a:avLst/>
          </a:prstGeom>
          <a:noFill/>
          <a:ln w="9525">
            <a:noFill/>
            <a:miter lim="800000"/>
            <a:headEnd/>
            <a:tailEnd/>
          </a:ln>
        </p:spPr>
        <p:txBody>
          <a:bodyPr>
            <a:prstTxWarp prst="textNoShape">
              <a:avLst/>
            </a:prstTxWarp>
            <a:spAutoFit/>
          </a:bodyPr>
          <a:lstStyle/>
          <a:p>
            <a:r>
              <a:rPr lang="en-US" sz="2400" i="1">
                <a:solidFill>
                  <a:srgbClr val="C0504D"/>
                </a:solidFill>
              </a:rPr>
              <a:t>claves </a:t>
            </a:r>
          </a:p>
          <a:p>
            <a:r>
              <a:rPr lang="en-US" sz="2400" i="1">
                <a:solidFill>
                  <a:srgbClr val="C0504D"/>
                </a:solidFill>
              </a:rPr>
              <a:t>güiros</a:t>
            </a:r>
          </a:p>
          <a:p>
            <a:r>
              <a:rPr lang="en-US" sz="2400" i="1">
                <a:solidFill>
                  <a:srgbClr val="C0504D"/>
                </a:solidFill>
              </a:rPr>
              <a:t>maracas </a:t>
            </a:r>
          </a:p>
          <a:p>
            <a:r>
              <a:rPr lang="en-US" sz="2400" i="1">
                <a:solidFill>
                  <a:srgbClr val="C0504D"/>
                </a:solidFill>
              </a:rPr>
              <a:t>cuatros </a:t>
            </a:r>
          </a:p>
          <a:p>
            <a:r>
              <a:rPr lang="en-US" sz="2400" i="1">
                <a:solidFill>
                  <a:srgbClr val="C0504D"/>
                </a:solidFill>
              </a:rPr>
              <a:t>vejigante masks</a:t>
            </a:r>
          </a:p>
          <a:p>
            <a:r>
              <a:rPr lang="en-US" sz="2400" i="1">
                <a:solidFill>
                  <a:srgbClr val="C0504D"/>
                </a:solidFill>
              </a:rPr>
              <a:t>santos </a:t>
            </a:r>
          </a:p>
          <a:p>
            <a:endParaRPr lang="en-US" sz="2400" i="1">
              <a:solidFill>
                <a:srgbClr val="C0504D"/>
              </a:solidFill>
            </a:endParaRPr>
          </a:p>
          <a:p>
            <a:r>
              <a:rPr lang="en-US" sz="2400" i="1">
                <a:solidFill>
                  <a:srgbClr val="C0504D"/>
                </a:solidFill>
              </a:rPr>
              <a:t>    </a:t>
            </a:r>
          </a:p>
        </p:txBody>
      </p:sp>
      <p:pic>
        <p:nvPicPr>
          <p:cNvPr id="148490" name="Picture 9" descr="images-1.jpeg"/>
          <p:cNvPicPr>
            <a:picLocks noChangeAspect="1"/>
          </p:cNvPicPr>
          <p:nvPr/>
        </p:nvPicPr>
        <p:blipFill>
          <a:blip r:embed="rId3"/>
          <a:srcRect/>
          <a:stretch>
            <a:fillRect/>
          </a:stretch>
        </p:blipFill>
        <p:spPr bwMode="auto">
          <a:xfrm>
            <a:off x="3505200" y="1524000"/>
            <a:ext cx="2390775" cy="1590675"/>
          </a:xfrm>
          <a:prstGeom prst="rect">
            <a:avLst/>
          </a:prstGeom>
          <a:noFill/>
          <a:ln w="9525">
            <a:noFill/>
            <a:miter lim="800000"/>
            <a:headEnd/>
            <a:tailEnd/>
          </a:ln>
        </p:spPr>
      </p:pic>
      <p:pic>
        <p:nvPicPr>
          <p:cNvPr id="148491" name="Picture 10" descr="images-2.jpeg"/>
          <p:cNvPicPr>
            <a:picLocks noChangeAspect="1"/>
          </p:cNvPicPr>
          <p:nvPr/>
        </p:nvPicPr>
        <p:blipFill>
          <a:blip r:embed="rId4"/>
          <a:srcRect/>
          <a:stretch>
            <a:fillRect/>
          </a:stretch>
        </p:blipFill>
        <p:spPr bwMode="auto">
          <a:xfrm>
            <a:off x="6172200" y="1676400"/>
            <a:ext cx="2428875" cy="1819275"/>
          </a:xfrm>
          <a:prstGeom prst="rect">
            <a:avLst/>
          </a:prstGeom>
          <a:noFill/>
          <a:ln w="9525">
            <a:noFill/>
            <a:miter lim="800000"/>
            <a:headEnd/>
            <a:tailEnd/>
          </a:ln>
        </p:spPr>
      </p:pic>
      <p:pic>
        <p:nvPicPr>
          <p:cNvPr id="148492" name="Picture 11" descr="images.jpeg"/>
          <p:cNvPicPr>
            <a:picLocks noChangeAspect="1"/>
          </p:cNvPicPr>
          <p:nvPr/>
        </p:nvPicPr>
        <p:blipFill>
          <a:blip r:embed="rId5"/>
          <a:srcRect/>
          <a:stretch>
            <a:fillRect/>
          </a:stretch>
        </p:blipFill>
        <p:spPr bwMode="auto">
          <a:xfrm>
            <a:off x="457200" y="4267200"/>
            <a:ext cx="3690938" cy="1809750"/>
          </a:xfrm>
          <a:prstGeom prst="rect">
            <a:avLst/>
          </a:prstGeom>
          <a:noFill/>
          <a:ln w="9525">
            <a:noFill/>
            <a:miter lim="800000"/>
            <a:headEnd/>
            <a:tailEnd/>
          </a:ln>
        </p:spPr>
      </p:pic>
      <p:pic>
        <p:nvPicPr>
          <p:cNvPr id="148493" name="Picture 12" descr="Unknown-1.jpeg"/>
          <p:cNvPicPr>
            <a:picLocks noChangeAspect="1"/>
          </p:cNvPicPr>
          <p:nvPr/>
        </p:nvPicPr>
        <p:blipFill>
          <a:blip r:embed="rId6"/>
          <a:srcRect/>
          <a:stretch>
            <a:fillRect/>
          </a:stretch>
        </p:blipFill>
        <p:spPr bwMode="auto">
          <a:xfrm>
            <a:off x="4648200" y="3124200"/>
            <a:ext cx="1947863" cy="1947863"/>
          </a:xfrm>
          <a:prstGeom prst="rect">
            <a:avLst/>
          </a:prstGeom>
          <a:noFill/>
          <a:ln w="9525">
            <a:noFill/>
            <a:miter lim="800000"/>
            <a:headEnd/>
            <a:tailEnd/>
          </a:ln>
        </p:spPr>
      </p:pic>
      <p:pic>
        <p:nvPicPr>
          <p:cNvPr id="148494" name="Picture 13" descr="Unknown-2.jpeg"/>
          <p:cNvPicPr>
            <a:picLocks noChangeAspect="1"/>
          </p:cNvPicPr>
          <p:nvPr/>
        </p:nvPicPr>
        <p:blipFill>
          <a:blip r:embed="rId7"/>
          <a:srcRect/>
          <a:stretch>
            <a:fillRect/>
          </a:stretch>
        </p:blipFill>
        <p:spPr bwMode="auto">
          <a:xfrm>
            <a:off x="3886200" y="4953000"/>
            <a:ext cx="2306638" cy="1728788"/>
          </a:xfrm>
          <a:prstGeom prst="rect">
            <a:avLst/>
          </a:prstGeom>
          <a:noFill/>
          <a:ln w="9525">
            <a:noFill/>
            <a:miter lim="800000"/>
            <a:headEnd/>
            <a:tailEnd/>
          </a:ln>
        </p:spPr>
      </p:pic>
      <p:pic>
        <p:nvPicPr>
          <p:cNvPr id="148495" name="Picture 14" descr="Unknown.jpeg"/>
          <p:cNvPicPr>
            <a:picLocks noChangeAspect="1"/>
          </p:cNvPicPr>
          <p:nvPr/>
        </p:nvPicPr>
        <p:blipFill>
          <a:blip r:embed="rId8"/>
          <a:srcRect/>
          <a:stretch>
            <a:fillRect/>
          </a:stretch>
        </p:blipFill>
        <p:spPr bwMode="auto">
          <a:xfrm>
            <a:off x="7162800" y="4191000"/>
            <a:ext cx="1590675" cy="2066925"/>
          </a:xfrm>
          <a:prstGeom prst="rect">
            <a:avLst/>
          </a:prstGeom>
          <a:noFill/>
          <a:ln w="9525">
            <a:noFill/>
            <a:miter lim="800000"/>
            <a:headEnd/>
            <a:tailEnd/>
          </a:ln>
        </p:spPr>
      </p:pic>
      <p:sp>
        <p:nvSpPr>
          <p:cNvPr id="15" name="Slide Number Placeholder 14"/>
          <p:cNvSpPr>
            <a:spLocks noGrp="1"/>
          </p:cNvSpPr>
          <p:nvPr>
            <p:ph type="sldNum" sz="quarter" idx="12"/>
          </p:nvPr>
        </p:nvSpPr>
        <p:spPr/>
        <p:txBody>
          <a:bodyPr>
            <a:normAutofit fontScale="85000" lnSpcReduction="20000"/>
          </a:bodyPr>
          <a:lstStyle/>
          <a:p>
            <a:fld id="{74C2F60E-34D8-DD42-93FD-7BD7AE432328}" type="slidenum">
              <a:rPr lang="en-US"/>
              <a:pPr/>
              <a:t>53</a:t>
            </a:fld>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1554" name="Rectangle 3"/>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5" name="Rectangle 4"/>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6" name="Rectangle 5"/>
          <p:cNvSpPr>
            <a:spLocks noChangeArrowheads="1"/>
          </p:cNvSpPr>
          <p:nvPr/>
        </p:nvSpPr>
        <p:spPr bwMode="auto">
          <a:xfrm>
            <a:off x="3429000" y="2332038"/>
            <a:ext cx="184150" cy="762000"/>
          </a:xfrm>
          <a:prstGeom prst="rect">
            <a:avLst/>
          </a:prstGeom>
          <a:noFill/>
          <a:ln w="9525">
            <a:noFill/>
            <a:miter lim="800000"/>
            <a:headEnd/>
            <a:tailEnd/>
          </a:ln>
        </p:spPr>
        <p:txBody>
          <a:bodyPr wrap="none">
            <a:prstTxWarp prst="textNoShape">
              <a:avLst/>
            </a:prstTxWarp>
            <a:spAutoFit/>
          </a:bodyPr>
          <a:lstStyle/>
          <a:p>
            <a:endParaRPr lang="en-US" sz="4400" i="1">
              <a:solidFill>
                <a:schemeClr val="folHlink"/>
              </a:solidFill>
            </a:endParaRPr>
          </a:p>
        </p:txBody>
      </p:sp>
      <p:sp>
        <p:nvSpPr>
          <p:cNvPr id="151557" name="Rectangle 6"/>
          <p:cNvSpPr>
            <a:spLocks noGrp="1" noChangeArrowheads="1"/>
          </p:cNvSpPr>
          <p:nvPr>
            <p:ph type="title"/>
          </p:nvPr>
        </p:nvSpPr>
        <p:spPr/>
        <p:txBody>
          <a:bodyPr/>
          <a:lstStyle/>
          <a:p>
            <a:r>
              <a:rPr lang="en-US"/>
              <a:t>A.C.T.I.V.E</a:t>
            </a:r>
          </a:p>
        </p:txBody>
      </p:sp>
      <p:sp>
        <p:nvSpPr>
          <p:cNvPr id="151563" name="Footer Placeholder 10"/>
          <p:cNvSpPr>
            <a:spLocks noGrp="1"/>
          </p:cNvSpPr>
          <p:nvPr>
            <p:ph type="ftr" sz="quarter" idx="11"/>
          </p:nvPr>
        </p:nvSpPr>
        <p:spPr/>
        <p:txBody>
          <a:bodyPr/>
          <a:lstStyle/>
          <a:p>
            <a:r>
              <a:rPr lang="en-US"/>
              <a:t>Laura Terrill, HEB 2014</a:t>
            </a:r>
          </a:p>
        </p:txBody>
      </p:sp>
      <p:sp>
        <p:nvSpPr>
          <p:cNvPr id="151558" name="Text Box 7"/>
          <p:cNvSpPr txBox="1">
            <a:spLocks noChangeArrowheads="1"/>
          </p:cNvSpPr>
          <p:nvPr/>
        </p:nvSpPr>
        <p:spPr bwMode="auto">
          <a:xfrm>
            <a:off x="669925" y="1882775"/>
            <a:ext cx="1797050" cy="923925"/>
          </a:xfrm>
          <a:prstGeom prst="rect">
            <a:avLst/>
          </a:prstGeom>
          <a:noFill/>
          <a:ln w="9525">
            <a:noFill/>
            <a:miter lim="800000"/>
            <a:headEnd/>
            <a:tailEnd/>
          </a:ln>
        </p:spPr>
        <p:txBody>
          <a:bodyPr wrap="none">
            <a:prstTxWarp prst="textNoShape">
              <a:avLst/>
            </a:prstTxWarp>
            <a:spAutoFit/>
          </a:bodyPr>
          <a:lstStyle/>
          <a:p>
            <a:r>
              <a:rPr lang="en-US" sz="3600"/>
              <a:t>Eureka!</a:t>
            </a:r>
          </a:p>
          <a:p>
            <a:endParaRPr lang="en-US"/>
          </a:p>
        </p:txBody>
      </p:sp>
      <p:sp>
        <p:nvSpPr>
          <p:cNvPr id="151559" name="Text Box 8"/>
          <p:cNvSpPr txBox="1">
            <a:spLocks noChangeArrowheads="1"/>
          </p:cNvSpPr>
          <p:nvPr/>
        </p:nvSpPr>
        <p:spPr bwMode="auto">
          <a:xfrm>
            <a:off x="669925" y="3948788"/>
            <a:ext cx="8016875" cy="2308324"/>
          </a:xfrm>
          <a:prstGeom prst="rect">
            <a:avLst/>
          </a:prstGeom>
          <a:noFill/>
          <a:ln w="9525">
            <a:noFill/>
            <a:miter lim="800000"/>
            <a:headEnd/>
            <a:tailEnd/>
          </a:ln>
        </p:spPr>
        <p:txBody>
          <a:bodyPr wrap="square">
            <a:prstTxWarp prst="textNoShape">
              <a:avLst/>
            </a:prstTxWarp>
            <a:spAutoFit/>
          </a:bodyPr>
          <a:lstStyle/>
          <a:p>
            <a:r>
              <a:rPr lang="en-US" sz="2400"/>
              <a:t>Good readers attend more directly to character, setting, conflict, sequence of events, resolution, and theme in fiction and to text patterns such as description, chronology, cause and effect, comparison/contrast, and problem/solution in nonfiction. They use their awareness of these elements to make decisions about overall meaning. </a:t>
            </a:r>
          </a:p>
        </p:txBody>
      </p:sp>
      <p:sp>
        <p:nvSpPr>
          <p:cNvPr id="250889" name="Text Box 9"/>
          <p:cNvSpPr txBox="1">
            <a:spLocks noChangeArrowheads="1"/>
          </p:cNvSpPr>
          <p:nvPr/>
        </p:nvSpPr>
        <p:spPr bwMode="auto">
          <a:xfrm>
            <a:off x="669925" y="2831958"/>
            <a:ext cx="4001516" cy="830997"/>
          </a:xfrm>
          <a:prstGeom prst="rect">
            <a:avLst/>
          </a:prstGeom>
          <a:noFill/>
          <a:ln w="9525">
            <a:noFill/>
            <a:miter lim="800000"/>
            <a:headEnd/>
            <a:tailEnd/>
          </a:ln>
        </p:spPr>
        <p:txBody>
          <a:bodyPr wrap="none">
            <a:prstTxWarp prst="textNoShape">
              <a:avLst/>
            </a:prstTxWarp>
            <a:spAutoFit/>
          </a:bodyPr>
          <a:lstStyle/>
          <a:p>
            <a:pPr>
              <a:defRPr/>
            </a:pPr>
            <a:r>
              <a:rPr lang="en-US" sz="2400">
                <a:solidFill>
                  <a:schemeClr val="accent6">
                    <a:lumMod val="75000"/>
                  </a:schemeClr>
                </a:solidFill>
                <a:ea typeface="ＭＳ Ｐゴシック" charset="-128"/>
                <a:cs typeface="ＭＳ Ｐゴシック" charset="-128"/>
              </a:rPr>
              <a:t>Retell or synthesize what has </a:t>
            </a:r>
          </a:p>
          <a:p>
            <a:pPr>
              <a:defRPr/>
            </a:pPr>
            <a:r>
              <a:rPr lang="en-US" sz="2400">
                <a:solidFill>
                  <a:schemeClr val="accent6">
                    <a:lumMod val="75000"/>
                  </a:schemeClr>
                </a:solidFill>
                <a:ea typeface="ＭＳ Ｐゴシック" charset="-128"/>
                <a:cs typeface="ＭＳ Ｐゴシック" charset="-128"/>
              </a:rPr>
              <a:t>been read. </a:t>
            </a:r>
          </a:p>
        </p:txBody>
      </p:sp>
      <p:pic>
        <p:nvPicPr>
          <p:cNvPr id="151561" name="Picture 9" descr="382781b0c8a05bd36fe7b110.L.jpg"/>
          <p:cNvPicPr>
            <a:picLocks noChangeAspect="1"/>
          </p:cNvPicPr>
          <p:nvPr/>
        </p:nvPicPr>
        <p:blipFill>
          <a:blip r:embed="rId3"/>
          <a:srcRect/>
          <a:stretch>
            <a:fillRect/>
          </a:stretch>
        </p:blipFill>
        <p:spPr bwMode="auto">
          <a:xfrm>
            <a:off x="6164263" y="390240"/>
            <a:ext cx="2522537" cy="332898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54</a:t>
            </a:fld>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722946" name="Group 2"/>
          <p:cNvGraphicFramePr>
            <a:graphicFrameLocks noGrp="1"/>
          </p:cNvGraphicFramePr>
          <p:nvPr/>
        </p:nvGraphicFramePr>
        <p:xfrm>
          <a:off x="450076" y="1640125"/>
          <a:ext cx="8305800" cy="4536918"/>
        </p:xfrm>
        <a:graphic>
          <a:graphicData uri="http://schemas.openxmlformats.org/drawingml/2006/table">
            <a:tbl>
              <a:tblPr>
                <a:tableStyleId>{BC89EF96-8CEA-46FF-86C4-4CE0E7609802}</a:tableStyleId>
              </a:tblPr>
              <a:tblGrid>
                <a:gridCol w="1890713"/>
                <a:gridCol w="1957387"/>
                <a:gridCol w="1905000"/>
                <a:gridCol w="2552700"/>
              </a:tblGrid>
              <a:tr h="667827">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solidFill>
                            <a:srgbClr val="C0504D"/>
                          </a:solidFill>
                          <a:effectLst/>
                        </a:rPr>
                        <a:t>Role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solidFill>
                            <a:srgbClr val="C0504D"/>
                          </a:solidFill>
                          <a:effectLst/>
                        </a:rPr>
                        <a:t>Audience</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solidFill>
                            <a:srgbClr val="C0504D"/>
                          </a:solidFill>
                          <a:effectLst/>
                        </a:rPr>
                        <a:t>Format </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1" u="none" strike="noStrike" cap="none" normalizeH="0" baseline="0">
                          <a:ln>
                            <a:noFill/>
                          </a:ln>
                          <a:solidFill>
                            <a:srgbClr val="C0504D"/>
                          </a:solidFill>
                          <a:effectLst/>
                        </a:rPr>
                        <a:t>Topic</a:t>
                      </a:r>
                      <a:endParaRPr kumimoji="0" lang="en-US" sz="2400" b="1" i="0" u="none" strike="noStrike" cap="none" normalizeH="0" baseline="0">
                        <a:ln>
                          <a:noFill/>
                        </a:ln>
                        <a:solidFill>
                          <a:srgbClr val="C0504D"/>
                        </a:solidFill>
                        <a:effectLst/>
                        <a:latin typeface="Arial" charset="0"/>
                        <a:ea typeface="ＭＳ Ｐゴシック" charset="-128"/>
                        <a:cs typeface="ＭＳ Ｐゴシック" charset="-128"/>
                      </a:endParaRPr>
                    </a:p>
                  </a:txBody>
                  <a:tcPr anchor="ctr" horzOverflow="overflow"/>
                </a:tc>
              </a:tr>
              <a:tr h="887412">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parrot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coquís</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letter</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Complaining about the noise</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parrot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coquís</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song </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Begging them to return</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8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coquís</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parrots</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note</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Apologizing for keeping them awake</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83026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people of Puerto Rico</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coquís</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poem</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Expressing how much you love their sounds and what they mean to you</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r h="436599">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u="none" strike="noStrike" cap="none" normalizeH="0" baseline="0">
                          <a:ln>
                            <a:noFill/>
                          </a:ln>
                          <a:effectLst/>
                        </a:rPr>
                        <a:t>?</a:t>
                      </a:r>
                      <a:endParaRPr kumimoji="0" lang="en-US" sz="1700" b="0" i="0" u="none" strike="noStrike" cap="none" normalizeH="0" baseline="0">
                        <a:ln>
                          <a:noFill/>
                        </a:ln>
                        <a:solidFill>
                          <a:schemeClr val="tx2"/>
                        </a:solidFill>
                        <a:effectLst/>
                        <a:latin typeface="Arial" charset="0"/>
                        <a:ea typeface="ＭＳ Ｐゴシック" charset="-128"/>
                        <a:cs typeface="ＭＳ Ｐゴシック" charset="-128"/>
                      </a:endParaRPr>
                    </a:p>
                  </a:txBody>
                  <a:tcPr anchor="ctr" horzOverflow="overflow"/>
                </a:tc>
              </a:tr>
            </a:tbl>
          </a:graphicData>
        </a:graphic>
      </p:graphicFrame>
      <p:sp>
        <p:nvSpPr>
          <p:cNvPr id="11" name="Title 10"/>
          <p:cNvSpPr>
            <a:spLocks noGrp="1"/>
          </p:cNvSpPr>
          <p:nvPr>
            <p:ph type="title"/>
          </p:nvPr>
        </p:nvSpPr>
        <p:spPr/>
        <p:txBody>
          <a:bodyPr/>
          <a:lstStyle/>
          <a:p>
            <a:r>
              <a:rPr lang="en-US"/>
              <a:t>R.A.F.T</a:t>
            </a:r>
          </a:p>
        </p:txBody>
      </p:sp>
      <p:sp>
        <p:nvSpPr>
          <p:cNvPr id="153641" name="Footer Placeholder 4"/>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55</a:t>
            </a:fld>
            <a:endParaRPr 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9858" name="Text Box 2"/>
          <p:cNvSpPr txBox="1">
            <a:spLocks noChangeArrowheads="1"/>
          </p:cNvSpPr>
          <p:nvPr/>
        </p:nvSpPr>
        <p:spPr bwMode="auto">
          <a:xfrm>
            <a:off x="2971800" y="1584700"/>
            <a:ext cx="5578475" cy="5016758"/>
          </a:xfrm>
          <a:prstGeom prst="rect">
            <a:avLst/>
          </a:prstGeom>
          <a:noFill/>
          <a:ln w="9525">
            <a:noFill/>
            <a:miter lim="800000"/>
            <a:headEnd/>
            <a:tailEnd/>
          </a:ln>
        </p:spPr>
        <p:txBody>
          <a:bodyPr>
            <a:prstTxWarp prst="textNoShape">
              <a:avLst/>
            </a:prstTxWarp>
            <a:spAutoFit/>
          </a:bodyPr>
          <a:lstStyle/>
          <a:p>
            <a:r>
              <a:rPr lang="en-US" sz="2000"/>
              <a:t>Juan Ponce de Le</a:t>
            </a:r>
            <a:r>
              <a:rPr lang="en-US" altLang="ja-JP" sz="2000"/>
              <a:t>ó</a:t>
            </a:r>
            <a:r>
              <a:rPr lang="en-US" sz="2000"/>
              <a:t>n, the explorer, was born in Valencia, Spain, in 1460. As a teenager he joined Spanish forces that defeated the Moors. In 1493 he accompanied Crist</a:t>
            </a:r>
            <a:r>
              <a:rPr lang="en-US" altLang="ja-JP" sz="2000"/>
              <a:t>ó</a:t>
            </a:r>
            <a:r>
              <a:rPr lang="en-US" sz="2000"/>
              <a:t>foro Colombo in his second voyage to America. Later Ponce de Le</a:t>
            </a:r>
            <a:r>
              <a:rPr lang="en-US" altLang="ja-JP" sz="2000"/>
              <a:t>ón</a:t>
            </a:r>
            <a:r>
              <a:rPr lang="en-US" sz="2000"/>
              <a:t> was granted a commission to explore Borinquen. He then set out to colonize the island of San Juan Bautista and build the first settlement called Caparra. He served as first governor from 1509-12. During his term as governor the island's name was changed from San Juan Bautista to Puerto Rico. Ponce de Le</a:t>
            </a:r>
            <a:r>
              <a:rPr lang="en-US" altLang="ja-JP" sz="2000"/>
              <a:t>ó</a:t>
            </a:r>
            <a:r>
              <a:rPr lang="en-US" sz="2000"/>
              <a:t>n went on to achieve other accomplishments. His tomb is found at the San Juan Cathedral in Old San Juan. His family estate is the Casa Blanca, another popular tourist site.</a:t>
            </a:r>
          </a:p>
        </p:txBody>
      </p:sp>
      <p:sp>
        <p:nvSpPr>
          <p:cNvPr id="249859" name="Text Box 3"/>
          <p:cNvSpPr txBox="1">
            <a:spLocks noChangeArrowheads="1"/>
          </p:cNvSpPr>
          <p:nvPr/>
        </p:nvSpPr>
        <p:spPr bwMode="auto">
          <a:xfrm>
            <a:off x="5362575" y="6542088"/>
            <a:ext cx="3789363" cy="307975"/>
          </a:xfrm>
          <a:prstGeom prst="rect">
            <a:avLst/>
          </a:prstGeom>
          <a:noFill/>
          <a:ln w="9525">
            <a:noFill/>
            <a:miter lim="800000"/>
            <a:headEnd/>
            <a:tailEnd/>
          </a:ln>
        </p:spPr>
        <p:txBody>
          <a:bodyPr wrap="none">
            <a:prstTxWarp prst="textNoShape">
              <a:avLst/>
            </a:prstTxWarp>
            <a:spAutoFit/>
          </a:bodyPr>
          <a:lstStyle/>
          <a:p>
            <a:r>
              <a:rPr lang="en-US" sz="1400">
                <a:solidFill>
                  <a:srgbClr val="406F8D"/>
                </a:solidFill>
              </a:rPr>
              <a:t>http://www.elboricua.com/BoricuaKids.html</a:t>
            </a:r>
            <a:endParaRPr lang="en-US">
              <a:solidFill>
                <a:srgbClr val="406F8D"/>
              </a:solidFill>
            </a:endParaRPr>
          </a:p>
        </p:txBody>
      </p:sp>
      <p:pic>
        <p:nvPicPr>
          <p:cNvPr id="249860" name="Picture 4" descr="Leon"/>
          <p:cNvPicPr>
            <a:picLocks noChangeAspect="1" noChangeArrowheads="1"/>
          </p:cNvPicPr>
          <p:nvPr/>
        </p:nvPicPr>
        <p:blipFill>
          <a:blip r:embed="rId3"/>
          <a:srcRect/>
          <a:stretch>
            <a:fillRect/>
          </a:stretch>
        </p:blipFill>
        <p:spPr bwMode="auto">
          <a:xfrm>
            <a:off x="228600" y="1733550"/>
            <a:ext cx="2651125" cy="3389313"/>
          </a:xfrm>
          <a:prstGeom prst="rect">
            <a:avLst/>
          </a:prstGeom>
          <a:noFill/>
          <a:ln w="9525">
            <a:noFill/>
            <a:miter lim="800000"/>
            <a:headEnd/>
            <a:tailEnd/>
          </a:ln>
        </p:spPr>
      </p:pic>
      <p:sp>
        <p:nvSpPr>
          <p:cNvPr id="6" name="Title 5"/>
          <p:cNvSpPr>
            <a:spLocks noGrp="1"/>
          </p:cNvSpPr>
          <p:nvPr>
            <p:ph type="title"/>
          </p:nvPr>
        </p:nvSpPr>
        <p:spPr/>
        <p:txBody>
          <a:bodyPr/>
          <a:lstStyle/>
          <a:p>
            <a:r>
              <a:rPr lang="en-US"/>
              <a:t>Juan Ponce de León</a:t>
            </a:r>
          </a:p>
        </p:txBody>
      </p:sp>
      <p:sp>
        <p:nvSpPr>
          <p:cNvPr id="5" name="Footer Placeholder 4"/>
          <p:cNvSpPr>
            <a:spLocks noGrp="1"/>
          </p:cNvSpPr>
          <p:nvPr>
            <p:ph type="ftr" sz="quarter" idx="11"/>
          </p:nvPr>
        </p:nvSpPr>
        <p:spPr/>
        <p:txBody>
          <a:bodyPr/>
          <a:lstStyle/>
          <a:p>
            <a:pPr>
              <a:defRPr/>
            </a:pPr>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56</a:t>
            </a:fld>
            <a:endParaRPr lang="en-US"/>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9266" name="Text Box 2"/>
          <p:cNvSpPr txBox="1">
            <a:spLocks noChangeArrowheads="1"/>
          </p:cNvSpPr>
          <p:nvPr/>
        </p:nvSpPr>
        <p:spPr bwMode="auto">
          <a:xfrm>
            <a:off x="2447925" y="1825625"/>
            <a:ext cx="1165225"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Read</a:t>
            </a:r>
          </a:p>
        </p:txBody>
      </p:sp>
      <p:sp>
        <p:nvSpPr>
          <p:cNvPr id="139267" name="Text Box 3"/>
          <p:cNvSpPr txBox="1">
            <a:spLocks noChangeArrowheads="1"/>
          </p:cNvSpPr>
          <p:nvPr/>
        </p:nvSpPr>
        <p:spPr bwMode="auto">
          <a:xfrm>
            <a:off x="2447925" y="4094163"/>
            <a:ext cx="1287463"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Cover</a:t>
            </a:r>
          </a:p>
        </p:txBody>
      </p:sp>
      <p:sp>
        <p:nvSpPr>
          <p:cNvPr id="139268" name="Text Box 4"/>
          <p:cNvSpPr txBox="1">
            <a:spLocks noChangeArrowheads="1"/>
          </p:cNvSpPr>
          <p:nvPr/>
        </p:nvSpPr>
        <p:spPr bwMode="auto">
          <a:xfrm>
            <a:off x="6462713" y="1828800"/>
            <a:ext cx="2224087" cy="584200"/>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Remember</a:t>
            </a:r>
          </a:p>
        </p:txBody>
      </p:sp>
      <p:sp>
        <p:nvSpPr>
          <p:cNvPr id="139269" name="Text Box 5"/>
          <p:cNvSpPr txBox="1">
            <a:spLocks noChangeArrowheads="1"/>
          </p:cNvSpPr>
          <p:nvPr/>
        </p:nvSpPr>
        <p:spPr bwMode="auto">
          <a:xfrm>
            <a:off x="6462713" y="4089400"/>
            <a:ext cx="1233487" cy="585788"/>
          </a:xfrm>
          <a:prstGeom prst="rect">
            <a:avLst/>
          </a:prstGeom>
          <a:noFill/>
          <a:ln w="9525">
            <a:noFill/>
            <a:miter lim="800000"/>
            <a:headEnd/>
            <a:tailEnd/>
          </a:ln>
        </p:spPr>
        <p:txBody>
          <a:bodyPr wrap="none">
            <a:prstTxWarp prst="textNoShape">
              <a:avLst/>
            </a:prstTxWarp>
            <a:spAutoFit/>
          </a:bodyPr>
          <a:lstStyle/>
          <a:p>
            <a:r>
              <a:rPr lang="en-US" sz="3200">
                <a:solidFill>
                  <a:srgbClr val="000000"/>
                </a:solidFill>
              </a:rPr>
              <a:t>Retell</a:t>
            </a:r>
          </a:p>
        </p:txBody>
      </p:sp>
      <p:pic>
        <p:nvPicPr>
          <p:cNvPr id="139270" name="Picture 6" descr="lightbulb"/>
          <p:cNvPicPr>
            <a:picLocks noChangeAspect="1" noChangeArrowheads="1"/>
          </p:cNvPicPr>
          <p:nvPr/>
        </p:nvPicPr>
        <p:blipFill>
          <a:blip r:embed="rId3"/>
          <a:srcRect/>
          <a:stretch>
            <a:fillRect/>
          </a:stretch>
        </p:blipFill>
        <p:spPr bwMode="auto">
          <a:xfrm>
            <a:off x="5005388" y="1611313"/>
            <a:ext cx="1312862" cy="1196975"/>
          </a:xfrm>
          <a:prstGeom prst="rect">
            <a:avLst/>
          </a:prstGeom>
          <a:noFill/>
          <a:ln w="9525">
            <a:noFill/>
            <a:miter lim="800000"/>
            <a:headEnd/>
            <a:tailEnd/>
          </a:ln>
        </p:spPr>
      </p:pic>
      <p:pic>
        <p:nvPicPr>
          <p:cNvPr id="139271" name="Picture 7" descr="pair reading"/>
          <p:cNvPicPr>
            <a:picLocks noChangeAspect="1" noChangeArrowheads="1"/>
          </p:cNvPicPr>
          <p:nvPr/>
        </p:nvPicPr>
        <p:blipFill>
          <a:blip r:embed="rId4"/>
          <a:srcRect/>
          <a:stretch>
            <a:fillRect/>
          </a:stretch>
        </p:blipFill>
        <p:spPr bwMode="auto">
          <a:xfrm>
            <a:off x="593725" y="1592263"/>
            <a:ext cx="1800225" cy="1235075"/>
          </a:xfrm>
          <a:prstGeom prst="rect">
            <a:avLst/>
          </a:prstGeom>
          <a:noFill/>
          <a:ln w="9525">
            <a:noFill/>
            <a:miter lim="800000"/>
            <a:headEnd/>
            <a:tailEnd/>
          </a:ln>
        </p:spPr>
      </p:pic>
      <p:pic>
        <p:nvPicPr>
          <p:cNvPr id="139272" name="Picture 8" descr="hands-up-color"/>
          <p:cNvPicPr>
            <a:picLocks noChangeAspect="1" noChangeArrowheads="1"/>
          </p:cNvPicPr>
          <p:nvPr/>
        </p:nvPicPr>
        <p:blipFill>
          <a:blip r:embed="rId5"/>
          <a:srcRect/>
          <a:stretch>
            <a:fillRect/>
          </a:stretch>
        </p:blipFill>
        <p:spPr bwMode="auto">
          <a:xfrm>
            <a:off x="5095875" y="3857625"/>
            <a:ext cx="1131888" cy="1235075"/>
          </a:xfrm>
          <a:prstGeom prst="rect">
            <a:avLst/>
          </a:prstGeom>
          <a:noFill/>
          <a:ln w="9525">
            <a:noFill/>
            <a:miter lim="800000"/>
            <a:headEnd/>
            <a:tailEnd/>
          </a:ln>
        </p:spPr>
      </p:pic>
      <p:pic>
        <p:nvPicPr>
          <p:cNvPr id="139273" name="Picture 9" descr="reading_lap"/>
          <p:cNvPicPr>
            <a:picLocks noChangeAspect="1" noChangeArrowheads="1"/>
          </p:cNvPicPr>
          <p:nvPr/>
        </p:nvPicPr>
        <p:blipFill>
          <a:blip r:embed="rId6"/>
          <a:srcRect/>
          <a:stretch>
            <a:fillRect/>
          </a:stretch>
        </p:blipFill>
        <p:spPr bwMode="auto">
          <a:xfrm>
            <a:off x="903288" y="3765550"/>
            <a:ext cx="1181100" cy="1417638"/>
          </a:xfrm>
          <a:prstGeom prst="rect">
            <a:avLst/>
          </a:prstGeom>
          <a:noFill/>
          <a:ln w="9525">
            <a:noFill/>
            <a:miter lim="800000"/>
            <a:headEnd/>
            <a:tailEnd/>
          </a:ln>
        </p:spPr>
      </p:pic>
      <p:sp>
        <p:nvSpPr>
          <p:cNvPr id="139274" name="TextBox 12"/>
          <p:cNvSpPr txBox="1">
            <a:spLocks noChangeArrowheads="1"/>
          </p:cNvSpPr>
          <p:nvPr/>
        </p:nvSpPr>
        <p:spPr bwMode="auto">
          <a:xfrm>
            <a:off x="203200" y="1979613"/>
            <a:ext cx="341313" cy="461962"/>
          </a:xfrm>
          <a:prstGeom prst="rect">
            <a:avLst/>
          </a:prstGeom>
          <a:noFill/>
          <a:ln w="9525">
            <a:noFill/>
            <a:miter lim="800000"/>
            <a:headEnd/>
            <a:tailEnd/>
          </a:ln>
        </p:spPr>
        <p:txBody>
          <a:bodyPr wrap="none">
            <a:prstTxWarp prst="textNoShape">
              <a:avLst/>
            </a:prstTxWarp>
            <a:spAutoFit/>
          </a:bodyPr>
          <a:lstStyle/>
          <a:p>
            <a:r>
              <a:rPr lang="en-US"/>
              <a:t>1</a:t>
            </a:r>
          </a:p>
        </p:txBody>
      </p:sp>
      <p:sp>
        <p:nvSpPr>
          <p:cNvPr id="139275" name="TextBox 13"/>
          <p:cNvSpPr txBox="1">
            <a:spLocks noChangeArrowheads="1"/>
          </p:cNvSpPr>
          <p:nvPr/>
        </p:nvSpPr>
        <p:spPr bwMode="auto">
          <a:xfrm>
            <a:off x="203200" y="4243388"/>
            <a:ext cx="341313" cy="461962"/>
          </a:xfrm>
          <a:prstGeom prst="rect">
            <a:avLst/>
          </a:prstGeom>
          <a:noFill/>
          <a:ln w="9525">
            <a:noFill/>
            <a:miter lim="800000"/>
            <a:headEnd/>
            <a:tailEnd/>
          </a:ln>
        </p:spPr>
        <p:txBody>
          <a:bodyPr wrap="none">
            <a:prstTxWarp prst="textNoShape">
              <a:avLst/>
            </a:prstTxWarp>
            <a:spAutoFit/>
          </a:bodyPr>
          <a:lstStyle/>
          <a:p>
            <a:r>
              <a:rPr lang="en-US"/>
              <a:t>2</a:t>
            </a:r>
          </a:p>
        </p:txBody>
      </p:sp>
      <p:sp>
        <p:nvSpPr>
          <p:cNvPr id="139276" name="TextBox 14"/>
          <p:cNvSpPr txBox="1">
            <a:spLocks noChangeArrowheads="1"/>
          </p:cNvSpPr>
          <p:nvPr/>
        </p:nvSpPr>
        <p:spPr bwMode="auto">
          <a:xfrm>
            <a:off x="4572000" y="1979613"/>
            <a:ext cx="341313" cy="461962"/>
          </a:xfrm>
          <a:prstGeom prst="rect">
            <a:avLst/>
          </a:prstGeom>
          <a:noFill/>
          <a:ln w="9525">
            <a:noFill/>
            <a:miter lim="800000"/>
            <a:headEnd/>
            <a:tailEnd/>
          </a:ln>
        </p:spPr>
        <p:txBody>
          <a:bodyPr wrap="none">
            <a:prstTxWarp prst="textNoShape">
              <a:avLst/>
            </a:prstTxWarp>
            <a:spAutoFit/>
          </a:bodyPr>
          <a:lstStyle/>
          <a:p>
            <a:r>
              <a:rPr lang="en-US"/>
              <a:t>3</a:t>
            </a:r>
          </a:p>
        </p:txBody>
      </p:sp>
      <p:sp>
        <p:nvSpPr>
          <p:cNvPr id="139277" name="TextBox 15"/>
          <p:cNvSpPr txBox="1">
            <a:spLocks noChangeArrowheads="1"/>
          </p:cNvSpPr>
          <p:nvPr/>
        </p:nvSpPr>
        <p:spPr bwMode="auto">
          <a:xfrm>
            <a:off x="4572000" y="4243388"/>
            <a:ext cx="341313" cy="461962"/>
          </a:xfrm>
          <a:prstGeom prst="rect">
            <a:avLst/>
          </a:prstGeom>
          <a:noFill/>
          <a:ln w="9525">
            <a:noFill/>
            <a:miter lim="800000"/>
            <a:headEnd/>
            <a:tailEnd/>
          </a:ln>
        </p:spPr>
        <p:txBody>
          <a:bodyPr wrap="none">
            <a:prstTxWarp prst="textNoShape">
              <a:avLst/>
            </a:prstTxWarp>
            <a:spAutoFit/>
          </a:bodyPr>
          <a:lstStyle/>
          <a:p>
            <a:r>
              <a:rPr lang="en-US"/>
              <a:t>4</a:t>
            </a:r>
          </a:p>
        </p:txBody>
      </p:sp>
      <p:sp>
        <p:nvSpPr>
          <p:cNvPr id="15" name="Footer Placeholder 14"/>
          <p:cNvSpPr>
            <a:spLocks noGrp="1"/>
          </p:cNvSpPr>
          <p:nvPr>
            <p:ph type="ftr" sz="quarter" idx="11"/>
          </p:nvPr>
        </p:nvSpPr>
        <p:spPr/>
        <p:txBody>
          <a:bodyPr/>
          <a:lstStyle/>
          <a:p>
            <a:r>
              <a:rPr lang="en-US"/>
              <a:t>Laura Terrill, HEB 2014</a:t>
            </a:r>
          </a:p>
        </p:txBody>
      </p:sp>
      <p:sp>
        <p:nvSpPr>
          <p:cNvPr id="16" name="Slide Number Placeholder 15"/>
          <p:cNvSpPr>
            <a:spLocks noGrp="1"/>
          </p:cNvSpPr>
          <p:nvPr>
            <p:ph type="sldNum" sz="quarter" idx="12"/>
          </p:nvPr>
        </p:nvSpPr>
        <p:spPr/>
        <p:txBody>
          <a:bodyPr>
            <a:normAutofit fontScale="85000" lnSpcReduction="20000"/>
          </a:bodyPr>
          <a:lstStyle/>
          <a:p>
            <a:fld id="{74C2F60E-34D8-DD42-93FD-7BD7AE432328}" type="slidenum">
              <a:rPr lang="en-US"/>
              <a:pPr/>
              <a:t>57</a:t>
            </a:fld>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485696" y="228600"/>
            <a:ext cx="8153400" cy="990600"/>
          </a:xfrm>
        </p:spPr>
        <p:txBody>
          <a:bodyPr/>
          <a:lstStyle/>
          <a:p>
            <a:r>
              <a:rPr lang="en-US"/>
              <a:t>Proof for / Proof against</a:t>
            </a:r>
          </a:p>
        </p:txBody>
      </p:sp>
      <p:sp>
        <p:nvSpPr>
          <p:cNvPr id="6" name="Footer Placeholder 5"/>
          <p:cNvSpPr>
            <a:spLocks noGrp="1"/>
          </p:cNvSpPr>
          <p:nvPr>
            <p:ph type="ftr" sz="quarter" idx="11"/>
          </p:nvPr>
        </p:nvSpPr>
        <p:spPr/>
        <p:txBody>
          <a:bodyPr/>
          <a:lstStyle/>
          <a:p>
            <a:r>
              <a:rPr lang="en-US"/>
              <a:t>Laura Terrill, HEB 2014</a:t>
            </a:r>
          </a:p>
        </p:txBody>
      </p:sp>
      <p:graphicFrame>
        <p:nvGraphicFramePr>
          <p:cNvPr id="1301507" name="Group 3"/>
          <p:cNvGraphicFramePr>
            <a:graphicFrameLocks noGrp="1"/>
          </p:cNvGraphicFramePr>
          <p:nvPr/>
        </p:nvGraphicFramePr>
        <p:xfrm>
          <a:off x="1143000" y="1600200"/>
          <a:ext cx="6858000" cy="4480560"/>
        </p:xfrm>
        <a:graphic>
          <a:graphicData uri="http://schemas.openxmlformats.org/drawingml/2006/table">
            <a:tbl>
              <a:tblPr/>
              <a:tblGrid>
                <a:gridCol w="1676400"/>
                <a:gridCol w="3505200"/>
                <a:gridCol w="1676400"/>
              </a:tblGrid>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40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a:ln>
                            <a:noFill/>
                          </a:ln>
                          <a:solidFill>
                            <a:schemeClr val="tx2"/>
                          </a:solidFill>
                          <a:effectLst/>
                          <a:latin typeface="Arial" charset="0"/>
                          <a:ea typeface="ＭＳ Ｐゴシック" charset="-128"/>
                          <a:cs typeface="ＭＳ Ｐゴシック" charset="-128"/>
                        </a:rPr>
                        <a:t>Juan Ponce de Leon was born in Puerto Rico.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a:ln>
                            <a:noFill/>
                          </a:ln>
                          <a:solidFill>
                            <a:schemeClr val="tx2"/>
                          </a:solidFill>
                          <a:effectLst/>
                          <a:latin typeface="Arial" charset="0"/>
                          <a:ea typeface="ＭＳ Ｐゴシック" charset="-128"/>
                          <a:cs typeface="ＭＳ Ｐゴシック" charset="-128"/>
                        </a:rPr>
                        <a:t>Puerto Rico was the name of the island when Christopher Columbus arrived.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6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a:ln>
                            <a:noFill/>
                          </a:ln>
                          <a:solidFill>
                            <a:schemeClr val="tx2"/>
                          </a:solidFill>
                          <a:effectLst/>
                          <a:latin typeface="Arial" charset="0"/>
                          <a:ea typeface="ＭＳ Ｐゴシック" charset="-128"/>
                          <a:cs typeface="ＭＳ Ｐゴシック" charset="-128"/>
                        </a:rPr>
                        <a:t>Juan Ponce de Leon was very talented.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Arial"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3977" name="Text Box 25"/>
          <p:cNvSpPr txBox="1">
            <a:spLocks noChangeArrowheads="1"/>
          </p:cNvSpPr>
          <p:nvPr/>
        </p:nvSpPr>
        <p:spPr bwMode="auto">
          <a:xfrm>
            <a:off x="1532598" y="1752600"/>
            <a:ext cx="979755" cy="830997"/>
          </a:xfrm>
          <a:prstGeom prst="rect">
            <a:avLst/>
          </a:prstGeom>
          <a:noFill/>
          <a:ln w="9525">
            <a:noFill/>
            <a:miter lim="800000"/>
            <a:headEnd/>
            <a:tailEnd/>
          </a:ln>
        </p:spPr>
        <p:txBody>
          <a:bodyPr wrap="none">
            <a:prstTxWarp prst="textNoShape">
              <a:avLst/>
            </a:prstTxWarp>
            <a:spAutoFit/>
          </a:bodyPr>
          <a:lstStyle/>
          <a:p>
            <a:pPr algn="ctr"/>
            <a:r>
              <a:rPr lang="en-US" sz="2400" b="1">
                <a:solidFill>
                  <a:schemeClr val="tx2"/>
                </a:solidFill>
              </a:rPr>
              <a:t>Proof </a:t>
            </a:r>
          </a:p>
          <a:p>
            <a:pPr algn="ctr"/>
            <a:r>
              <a:rPr lang="en-US" sz="2400" b="1">
                <a:solidFill>
                  <a:schemeClr val="tx2"/>
                </a:solidFill>
              </a:rPr>
              <a:t>For</a:t>
            </a:r>
          </a:p>
        </p:txBody>
      </p:sp>
      <p:sp>
        <p:nvSpPr>
          <p:cNvPr id="253978" name="Text Box 26"/>
          <p:cNvSpPr txBox="1">
            <a:spLocks noChangeArrowheads="1"/>
          </p:cNvSpPr>
          <p:nvPr/>
        </p:nvSpPr>
        <p:spPr bwMode="auto">
          <a:xfrm>
            <a:off x="6528746" y="1676400"/>
            <a:ext cx="1249060" cy="830997"/>
          </a:xfrm>
          <a:prstGeom prst="rect">
            <a:avLst/>
          </a:prstGeom>
          <a:noFill/>
          <a:ln w="9525">
            <a:noFill/>
            <a:miter lim="800000"/>
            <a:headEnd/>
            <a:tailEnd/>
          </a:ln>
        </p:spPr>
        <p:txBody>
          <a:bodyPr wrap="none">
            <a:prstTxWarp prst="textNoShape">
              <a:avLst/>
            </a:prstTxWarp>
            <a:spAutoFit/>
          </a:bodyPr>
          <a:lstStyle/>
          <a:p>
            <a:pPr algn="ctr"/>
            <a:r>
              <a:rPr lang="en-US" sz="2400" b="1">
                <a:solidFill>
                  <a:srgbClr val="1F497D"/>
                </a:solidFill>
              </a:rPr>
              <a:t>Proof </a:t>
            </a:r>
          </a:p>
          <a:p>
            <a:pPr algn="ctr"/>
            <a:r>
              <a:rPr lang="en-US" sz="2400" b="1">
                <a:solidFill>
                  <a:srgbClr val="1F497D"/>
                </a:solidFill>
              </a:rPr>
              <a:t>Against</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58</a:t>
            </a:fld>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p:txBody>
          <a:bodyPr/>
          <a:lstStyle/>
          <a:p>
            <a:pPr eaLnBrk="1" hangingPunct="1"/>
            <a:r>
              <a:rPr lang="en-US">
                <a:solidFill>
                  <a:schemeClr val="accent1"/>
                </a:solidFill>
              </a:rPr>
              <a:t>Magnet Summaries</a:t>
            </a:r>
          </a:p>
        </p:txBody>
      </p:sp>
      <p:sp>
        <p:nvSpPr>
          <p:cNvPr id="216067" name="Text Box 3"/>
          <p:cNvSpPr txBox="1">
            <a:spLocks noChangeArrowheads="1"/>
          </p:cNvSpPr>
          <p:nvPr/>
        </p:nvSpPr>
        <p:spPr bwMode="auto">
          <a:xfrm>
            <a:off x="381000" y="1876425"/>
            <a:ext cx="8321675" cy="830997"/>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Students use this strategy to identify key words. Then, they</a:t>
            </a:r>
          </a:p>
          <a:p>
            <a:r>
              <a:rPr lang="en-US" sz="2400">
                <a:solidFill>
                  <a:schemeClr val="tx2"/>
                </a:solidFill>
              </a:rPr>
              <a:t>use those key words to write a summary. </a:t>
            </a:r>
          </a:p>
        </p:txBody>
      </p:sp>
      <p:sp>
        <p:nvSpPr>
          <p:cNvPr id="994308" name="Text Box 4"/>
          <p:cNvSpPr txBox="1">
            <a:spLocks noChangeArrowheads="1"/>
          </p:cNvSpPr>
          <p:nvPr/>
        </p:nvSpPr>
        <p:spPr bwMode="auto">
          <a:xfrm>
            <a:off x="4800600" y="2819400"/>
            <a:ext cx="3962400" cy="304698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a:prstTxWarp prst="textNoShape">
              <a:avLst/>
            </a:prstTxWarp>
            <a:spAutoFit/>
          </a:bodyPr>
          <a:lstStyle/>
          <a:p>
            <a:r>
              <a:rPr lang="en-US" sz="2400">
                <a:solidFill>
                  <a:schemeClr val="bg1"/>
                </a:solidFill>
              </a:rPr>
              <a:t>Juan Ponce de Leon was a soldier and an explorer. He fought for Spain, then traveled to the new world with Columbus. There, he became governor of Puerto Rico. Today you can visit his tomb and his former home. </a:t>
            </a:r>
            <a:endParaRPr lang="en-US" sz="2400"/>
          </a:p>
        </p:txBody>
      </p:sp>
      <p:sp>
        <p:nvSpPr>
          <p:cNvPr id="216069" name="Rectangle 5"/>
          <p:cNvSpPr>
            <a:spLocks noChangeArrowheads="1"/>
          </p:cNvSpPr>
          <p:nvPr/>
        </p:nvSpPr>
        <p:spPr bwMode="auto">
          <a:xfrm>
            <a:off x="5592763" y="6107113"/>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
        <p:nvSpPr>
          <p:cNvPr id="216070" name="Text Box 6"/>
          <p:cNvSpPr txBox="1">
            <a:spLocks noChangeArrowheads="1"/>
          </p:cNvSpPr>
          <p:nvPr/>
        </p:nvSpPr>
        <p:spPr bwMode="auto">
          <a:xfrm>
            <a:off x="7239000" y="6248400"/>
            <a:ext cx="1404938" cy="366713"/>
          </a:xfrm>
          <a:prstGeom prst="rect">
            <a:avLst/>
          </a:prstGeom>
          <a:noFill/>
          <a:ln w="9525">
            <a:noFill/>
            <a:miter lim="800000"/>
            <a:headEnd/>
            <a:tailEnd/>
          </a:ln>
        </p:spPr>
        <p:txBody>
          <a:bodyPr wrap="none">
            <a:prstTxWarp prst="textNoShape">
              <a:avLst/>
            </a:prstTxWarp>
            <a:spAutoFit/>
          </a:bodyPr>
          <a:lstStyle/>
          <a:p>
            <a:r>
              <a:rPr lang="en-US" sz="1800">
                <a:solidFill>
                  <a:schemeClr val="folHlink"/>
                </a:solidFill>
              </a:rPr>
              <a:t>Buehl, 2001</a:t>
            </a:r>
            <a:endParaRPr lang="en-US"/>
          </a:p>
        </p:txBody>
      </p:sp>
      <p:sp>
        <p:nvSpPr>
          <p:cNvPr id="216071" name="Text Box 7"/>
          <p:cNvSpPr txBox="1">
            <a:spLocks noChangeArrowheads="1"/>
          </p:cNvSpPr>
          <p:nvPr/>
        </p:nvSpPr>
        <p:spPr bwMode="auto">
          <a:xfrm>
            <a:off x="517525" y="3095625"/>
            <a:ext cx="3093966" cy="156966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prstTxWarp prst="textNoShape">
              <a:avLst/>
            </a:prstTxWarp>
            <a:spAutoFit/>
          </a:bodyPr>
          <a:lstStyle/>
          <a:p>
            <a:r>
              <a:rPr lang="en-US" sz="2400">
                <a:solidFill>
                  <a:schemeClr val="bg1"/>
                </a:solidFill>
              </a:rPr>
              <a:t>soldier     explorer</a:t>
            </a:r>
          </a:p>
          <a:p>
            <a:r>
              <a:rPr lang="en-US" sz="2400">
                <a:solidFill>
                  <a:schemeClr val="bg1"/>
                </a:solidFill>
              </a:rPr>
              <a:t>    Columbus</a:t>
            </a:r>
          </a:p>
          <a:p>
            <a:r>
              <a:rPr lang="en-US" sz="2400">
                <a:solidFill>
                  <a:schemeClr val="bg1"/>
                </a:solidFill>
              </a:rPr>
              <a:t>colony       Puerto Rico</a:t>
            </a:r>
          </a:p>
          <a:p>
            <a:r>
              <a:rPr lang="en-US" sz="2400">
                <a:solidFill>
                  <a:schemeClr val="bg1"/>
                </a:solidFill>
              </a:rPr>
              <a:t>governor, tomb, estate</a:t>
            </a:r>
            <a:endParaRPr lang="en-US" sz="2400"/>
          </a:p>
        </p:txBody>
      </p:sp>
      <p:sp>
        <p:nvSpPr>
          <p:cNvPr id="8" name="Footer Placeholder 7"/>
          <p:cNvSpPr>
            <a:spLocks noGrp="1"/>
          </p:cNvSpPr>
          <p:nvPr>
            <p:ph type="ftr" sz="quarter" idx="11"/>
          </p:nvPr>
        </p:nvSpPr>
        <p:spPr/>
        <p:txBody>
          <a:bodyPr/>
          <a:lstStyle/>
          <a:p>
            <a:r>
              <a:rPr lang="en-US"/>
              <a:t>Laura Terrill, HEB 2014</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59</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43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4308" grpId="0" animBg="1"/>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80001" y="196307"/>
            <a:ext cx="8734567" cy="1027368"/>
          </a:xfrm>
        </p:spPr>
        <p:txBody>
          <a:bodyPr>
            <a:normAutofit fontScale="90000"/>
          </a:bodyPr>
          <a:lstStyle/>
          <a:p>
            <a:r>
              <a:rPr lang="en-US"/>
              <a:t>Key Comparisons:</a:t>
            </a:r>
            <a:br>
              <a:rPr lang="en-US"/>
            </a:br>
            <a:r>
              <a:rPr lang="en-US"/>
              <a:t>Performance &amp; Proficiency</a:t>
            </a:r>
          </a:p>
        </p:txBody>
      </p:sp>
      <p:sp>
        <p:nvSpPr>
          <p:cNvPr id="9" name="Content Placeholder 8"/>
          <p:cNvSpPr>
            <a:spLocks noGrp="1"/>
          </p:cNvSpPr>
          <p:nvPr>
            <p:ph sz="quarter" idx="2"/>
          </p:nvPr>
        </p:nvSpPr>
        <p:spPr>
          <a:xfrm>
            <a:off x="611047" y="2317419"/>
            <a:ext cx="3884003" cy="3909383"/>
          </a:xfrm>
          <a:ln>
            <a:solidFill>
              <a:schemeClr val="accent1"/>
            </a:solidFill>
          </a:ln>
        </p:spPr>
        <p:txBody>
          <a:bodyPr>
            <a:normAutofit fontScale="92500" lnSpcReduction="20000"/>
          </a:bodyPr>
          <a:lstStyle/>
          <a:p>
            <a:r>
              <a:rPr lang="en-US" sz="2595" dirty="0" smtClean="0"/>
              <a:t>Based on classroom instruction</a:t>
            </a:r>
          </a:p>
          <a:p>
            <a:r>
              <a:rPr lang="en-US" sz="2595" dirty="0" smtClean="0"/>
              <a:t>Practiced</a:t>
            </a:r>
          </a:p>
          <a:p>
            <a:r>
              <a:rPr lang="en-US" sz="2595" dirty="0" smtClean="0"/>
              <a:t>Familiar content and context</a:t>
            </a:r>
          </a:p>
          <a:p>
            <a:r>
              <a:rPr lang="en-US" sz="2595" dirty="0"/>
              <a:t>Learners practice the functions and related structures, vocabulary through a variety of tasks to get ready for the final performance assessment tasks</a:t>
            </a:r>
          </a:p>
          <a:p>
            <a:pPr>
              <a:buNone/>
            </a:pPr>
            <a:endParaRPr lang="en-US"/>
          </a:p>
        </p:txBody>
      </p:sp>
      <p:sp>
        <p:nvSpPr>
          <p:cNvPr id="11" name="Content Placeholder 10"/>
          <p:cNvSpPr>
            <a:spLocks noGrp="1"/>
          </p:cNvSpPr>
          <p:nvPr>
            <p:ph sz="quarter" idx="4"/>
          </p:nvPr>
        </p:nvSpPr>
        <p:spPr>
          <a:xfrm>
            <a:off x="4640561" y="2317418"/>
            <a:ext cx="3919779" cy="3924872"/>
          </a:xfrm>
          <a:ln>
            <a:solidFill>
              <a:schemeClr val="accent1"/>
            </a:solidFill>
          </a:ln>
        </p:spPr>
        <p:txBody>
          <a:bodyPr>
            <a:noAutofit/>
          </a:bodyPr>
          <a:lstStyle/>
          <a:p>
            <a:r>
              <a:rPr lang="en-US" sz="2400" dirty="0"/>
              <a:t>Independent of specific classroom instruction</a:t>
            </a:r>
          </a:p>
          <a:p>
            <a:r>
              <a:rPr lang="en-US" sz="2400" dirty="0"/>
              <a:t>Spontaneous</a:t>
            </a:r>
          </a:p>
          <a:p>
            <a:r>
              <a:rPr lang="en-US" sz="2400" dirty="0"/>
              <a:t>Broad content and context</a:t>
            </a:r>
          </a:p>
          <a:p>
            <a:r>
              <a:rPr lang="en-US" sz="2400" dirty="0"/>
              <a:t>Sustained performance across all the tasks and contexts for the level</a:t>
            </a:r>
          </a:p>
          <a:p>
            <a:pPr>
              <a:buNone/>
            </a:pPr>
            <a:endParaRPr lang="en-US"/>
          </a:p>
        </p:txBody>
      </p:sp>
      <p:sp>
        <p:nvSpPr>
          <p:cNvPr id="3" name="Footer Placeholder 2"/>
          <p:cNvSpPr>
            <a:spLocks noGrp="1"/>
          </p:cNvSpPr>
          <p:nvPr>
            <p:ph type="ftr" sz="quarter" idx="17"/>
          </p:nvPr>
        </p:nvSpPr>
        <p:spPr>
          <a:xfrm>
            <a:off x="338636" y="6260883"/>
            <a:ext cx="6483240" cy="365125"/>
          </a:xfrm>
          <a:prstGeom prst="rect">
            <a:avLst/>
          </a:prstGeom>
        </p:spPr>
        <p:txBody>
          <a:bodyPr/>
          <a:lstStyle/>
          <a:p>
            <a:r>
              <a:rPr lang="en-US" smtClean="0"/>
              <a:t>Laura Terrill, HEB 2014</a:t>
            </a:r>
            <a:endParaRPr lang="en-US" dirty="0"/>
          </a:p>
        </p:txBody>
      </p:sp>
      <p:sp>
        <p:nvSpPr>
          <p:cNvPr id="8" name="Text Placeholder 7"/>
          <p:cNvSpPr>
            <a:spLocks noGrp="1"/>
          </p:cNvSpPr>
          <p:nvPr>
            <p:ph type="body" sz="quarter" idx="1"/>
          </p:nvPr>
        </p:nvSpPr>
        <p:spPr>
          <a:xfrm>
            <a:off x="611046" y="1741155"/>
            <a:ext cx="3892393" cy="576262"/>
          </a:xfrm>
          <a:solidFill>
            <a:schemeClr val="tx2"/>
          </a:solidFill>
          <a:ln>
            <a:solidFill>
              <a:schemeClr val="accent1"/>
            </a:solidFill>
          </a:ln>
        </p:spPr>
        <p:txBody>
          <a:bodyPr>
            <a:normAutofit lnSpcReduction="10000"/>
          </a:bodyPr>
          <a:lstStyle/>
          <a:p>
            <a:pPr algn="ctr"/>
            <a:r>
              <a:rPr lang="en-US" sz="3200"/>
              <a:t>Performance</a:t>
            </a:r>
            <a:r>
              <a:rPr lang="en-US"/>
              <a:t>	</a:t>
            </a:r>
          </a:p>
        </p:txBody>
      </p:sp>
      <p:sp>
        <p:nvSpPr>
          <p:cNvPr id="10" name="Text Placeholder 9"/>
          <p:cNvSpPr>
            <a:spLocks noGrp="1"/>
          </p:cNvSpPr>
          <p:nvPr>
            <p:ph type="body" sz="quarter" idx="3"/>
          </p:nvPr>
        </p:nvSpPr>
        <p:spPr>
          <a:xfrm>
            <a:off x="4640562" y="1741155"/>
            <a:ext cx="3895937" cy="576262"/>
          </a:xfrm>
          <a:solidFill>
            <a:schemeClr val="tx2"/>
          </a:solidFill>
          <a:ln>
            <a:solidFill>
              <a:schemeClr val="accent1"/>
            </a:solidFill>
          </a:ln>
        </p:spPr>
        <p:txBody>
          <a:bodyPr>
            <a:normAutofit lnSpcReduction="10000"/>
          </a:bodyPr>
          <a:lstStyle/>
          <a:p>
            <a:pPr algn="ctr"/>
            <a:r>
              <a:rPr lang="en-US" sz="3200"/>
              <a:t>Proficiency</a:t>
            </a:r>
          </a:p>
        </p:txBody>
      </p:sp>
      <p:sp>
        <p:nvSpPr>
          <p:cNvPr id="12" name="Slide Number Placeholder 11"/>
          <p:cNvSpPr>
            <a:spLocks noGrp="1"/>
          </p:cNvSpPr>
          <p:nvPr>
            <p:ph type="sldNum" sz="quarter" idx="16"/>
          </p:nvPr>
        </p:nvSpPr>
        <p:spPr/>
        <p:txBody>
          <a:bodyPr>
            <a:normAutofit fontScale="85000" lnSpcReduction="20000"/>
          </a:bodyPr>
          <a:lstStyle/>
          <a:p>
            <a:fld id="{74C2F60E-34D8-DD42-93FD-7BD7AE432328}" type="slidenum">
              <a:rPr lang="en-US"/>
              <a:pPr/>
              <a:t>6</a:t>
            </a:fld>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2818" name="Text Box 2"/>
          <p:cNvSpPr txBox="1">
            <a:spLocks noChangeArrowheads="1"/>
          </p:cNvSpPr>
          <p:nvPr/>
        </p:nvSpPr>
        <p:spPr bwMode="auto">
          <a:xfrm>
            <a:off x="746125" y="1127125"/>
            <a:ext cx="7559675" cy="4721225"/>
          </a:xfrm>
          <a:prstGeom prst="rect">
            <a:avLst/>
          </a:prstGeom>
          <a:noFill/>
          <a:ln w="9525">
            <a:noFill/>
            <a:miter lim="800000"/>
            <a:headEnd/>
            <a:tailEnd/>
          </a:ln>
        </p:spPr>
        <p:txBody>
          <a:bodyPr>
            <a:prstTxWarp prst="textNoShape">
              <a:avLst/>
            </a:prstTxWarp>
            <a:spAutoFit/>
          </a:bodyPr>
          <a:lstStyle/>
          <a:p>
            <a:pPr algn="ctr"/>
            <a:r>
              <a:rPr lang="en-US" sz="3200">
                <a:solidFill>
                  <a:schemeClr val="tx2"/>
                </a:solidFill>
              </a:rPr>
              <a:t>Meaning does not arrive because we have highlighted text or used sticky notes or answered the comprehension worksheet. </a:t>
            </a:r>
          </a:p>
          <a:p>
            <a:pPr algn="ctr"/>
            <a:endParaRPr lang="en-US" sz="3200">
              <a:solidFill>
                <a:schemeClr val="tx2"/>
              </a:solidFill>
            </a:endParaRPr>
          </a:p>
          <a:p>
            <a:pPr algn="ctr"/>
            <a:r>
              <a:rPr lang="en-US" sz="3200">
                <a:solidFill>
                  <a:schemeClr val="tx2"/>
                </a:solidFill>
              </a:rPr>
              <a:t>Meaning arrives because we are purposefully engaged in thinking while we read.</a:t>
            </a:r>
            <a:r>
              <a:rPr lang="en-US">
                <a:solidFill>
                  <a:schemeClr val="tx2"/>
                </a:solidFill>
              </a:rPr>
              <a:t> </a:t>
            </a:r>
          </a:p>
          <a:p>
            <a:pPr algn="ctr"/>
            <a:endParaRPr lang="en-US">
              <a:solidFill>
                <a:schemeClr val="tx2"/>
              </a:solidFill>
            </a:endParaRPr>
          </a:p>
          <a:p>
            <a:pPr algn="r"/>
            <a:r>
              <a:rPr lang="en-US">
                <a:solidFill>
                  <a:schemeClr val="tx2"/>
                </a:solidFill>
              </a:rPr>
              <a:t>- Tovani</a:t>
            </a:r>
          </a:p>
        </p:txBody>
      </p:sp>
      <p:sp>
        <p:nvSpPr>
          <p:cNvPr id="162820" name="Footer Placeholder 3"/>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4" name="Slide Number Placeholder 3"/>
          <p:cNvSpPr>
            <a:spLocks noGrp="1"/>
          </p:cNvSpPr>
          <p:nvPr>
            <p:ph type="sldNum" sz="quarter" idx="12"/>
          </p:nvPr>
        </p:nvSpPr>
        <p:spPr/>
        <p:txBody>
          <a:bodyPr/>
          <a:lstStyle/>
          <a:p>
            <a:fld id="{74C2F60E-34D8-DD42-93FD-7BD7AE432328}" type="slidenum">
              <a:rPr lang="en-US"/>
              <a:pPr/>
              <a:t>60</a:t>
            </a:fld>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 HEB 2014</a:t>
            </a:r>
            <a:endParaRPr lang="en-US"/>
          </a:p>
        </p:txBody>
      </p:sp>
      <p:pic>
        <p:nvPicPr>
          <p:cNvPr id="7" name="Content Placeholder 6"/>
          <p:cNvPicPr>
            <a:picLocks noGrp="1" noChangeAspect="1"/>
          </p:cNvPicPr>
          <p:nvPr>
            <p:ph sz="quarter" idx="1"/>
          </p:nvPr>
        </p:nvPicPr>
        <p:blipFill>
          <a:blip r:embed="rId2">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354464" y="1994803"/>
            <a:ext cx="1929384" cy="2572512"/>
          </a:xfrm>
        </p:spPr>
      </p:pic>
      <p:pic>
        <p:nvPicPr>
          <p:cNvPr id="8" name="Picture 7"/>
          <p:cNvPicPr>
            <a:picLocks/>
          </p:cNvPicPr>
          <p:nvPr/>
        </p:nvPicPr>
        <p:blipFill>
          <a:blip r:embed="rId3">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553782" y="2676525"/>
            <a:ext cx="1956816" cy="1590675"/>
          </a:xfrm>
          <a:prstGeom prst="rect">
            <a:avLst/>
          </a:prstGeom>
        </p:spPr>
      </p:pic>
      <p:pic>
        <p:nvPicPr>
          <p:cNvPr id="9" name="Picture 8"/>
          <p:cNvPicPr>
            <a:picLocks/>
          </p:cNvPicPr>
          <p:nvPr/>
        </p:nvPicPr>
        <p:blipFill>
          <a:blip r:embed="rId4">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875952" y="353861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3553782" y="4567315"/>
            <a:ext cx="1691640" cy="1885950"/>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val="0"/>
              </a:ext>
            </a:extLst>
          </a:blip>
          <a:srcRect/>
          <a:stretch>
            <a:fillRect/>
          </a:stretch>
        </p:blipFill>
        <p:spPr bwMode="auto">
          <a:xfrm>
            <a:off x="6226448" y="4567315"/>
            <a:ext cx="2057400" cy="1914526"/>
          </a:xfrm>
          <a:prstGeom prst="rect">
            <a:avLst/>
          </a:prstGeom>
          <a:noFill/>
          <a:extLst>
            <a:ext uri="{909E8E84-426E-40DD-AFC4-6F175D3DCCD1}">
              <a14:hiddenFill xmlns:mc="http://schemas.openxmlformats.org/markup-compatibility/2006" xmlns:mv="urn:schemas-microsoft-com:mac:vml" xmlns:a14="http://schemas.microsoft.com/office/drawing/2010/main" xmlns:p="http://schemas.openxmlformats.org/presentationml/2006/main" xmlns:r="http://schemas.openxmlformats.org/officeDocument/2006/relationships" xmlns:a="http://schemas.openxmlformats.org/drawingml/2006/main" xmlns="">
                <a:solidFill>
                  <a:srgbClr val="FFFFFF"/>
                </a:solidFill>
              </a14:hiddenFill>
            </a:ext>
          </a:extLst>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61</a:t>
            </a:fld>
            <a:endParaRPr lang="en-US"/>
          </a:p>
        </p:txBody>
      </p:sp>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77986047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t>Interpersonal Communication….</a:t>
            </a:r>
          </a:p>
        </p:txBody>
      </p:sp>
      <p:graphicFrame>
        <p:nvGraphicFramePr>
          <p:cNvPr id="4" name="Table 3"/>
          <p:cNvGraphicFramePr>
            <a:graphicFrameLocks noGrp="1"/>
          </p:cNvGraphicFramePr>
          <p:nvPr/>
        </p:nvGraphicFramePr>
        <p:xfrm>
          <a:off x="457200" y="1712364"/>
          <a:ext cx="8229600" cy="4668849"/>
        </p:xfrm>
        <a:graphic>
          <a:graphicData uri="http://schemas.openxmlformats.org/drawingml/2006/table">
            <a:tbl>
              <a:tblPr firstRow="1" bandRow="1">
                <a:tableStyleId>{69CF1AB2-1976-4502-BF36-3FF5EA218861}</a:tableStyleId>
              </a:tblPr>
              <a:tblGrid>
                <a:gridCol w="4114800"/>
                <a:gridCol w="4114800"/>
              </a:tblGrid>
              <a:tr h="549122">
                <a:tc>
                  <a:txBody>
                    <a:bodyPr/>
                    <a:lstStyle/>
                    <a:p>
                      <a:pPr algn="ctr"/>
                      <a:r>
                        <a:rPr lang="en-US" sz="3200" b="0">
                          <a:solidFill>
                            <a:srgbClr val="FF0000"/>
                          </a:solidFill>
                        </a:rPr>
                        <a:t>is not</a:t>
                      </a:r>
                    </a:p>
                  </a:txBody>
                  <a:tcPr anchor="ctr"/>
                </a:tc>
                <a:tc>
                  <a:txBody>
                    <a:bodyPr/>
                    <a:lstStyle/>
                    <a:p>
                      <a:pPr algn="ctr"/>
                      <a:r>
                        <a:rPr lang="en-US" sz="3200" b="0">
                          <a:solidFill>
                            <a:srgbClr val="FF0000"/>
                          </a:solidFill>
                        </a:rPr>
                        <a:t>is</a:t>
                      </a: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62</a:t>
            </a:fld>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3641725" y="381000"/>
            <a:ext cx="1911350" cy="6140450"/>
          </a:xfrm>
          <a:prstGeom prst="rect">
            <a:avLst/>
          </a:prstGeom>
          <a:noFill/>
          <a:ln w="9525">
            <a:noFill/>
            <a:miter lim="800000"/>
            <a:headEnd/>
            <a:tailEnd/>
          </a:ln>
        </p:spPr>
        <p:txBody>
          <a:bodyPr wrap="none">
            <a:prstTxWarp prst="textNoShape">
              <a:avLst/>
            </a:prstTxWarp>
            <a:spAutoFit/>
          </a:bodyPr>
          <a:lstStyle/>
          <a:p>
            <a:pPr algn="ctr">
              <a:lnSpc>
                <a:spcPct val="110000"/>
              </a:lnSpc>
            </a:pPr>
            <a:r>
              <a:rPr lang="en-US" sz="3600">
                <a:solidFill>
                  <a:schemeClr val="tx2"/>
                </a:solidFill>
              </a:rPr>
              <a:t>head</a:t>
            </a:r>
          </a:p>
          <a:p>
            <a:pPr algn="ctr">
              <a:lnSpc>
                <a:spcPct val="110000"/>
              </a:lnSpc>
            </a:pPr>
            <a:r>
              <a:rPr lang="en-US" sz="3600">
                <a:solidFill>
                  <a:schemeClr val="tx2"/>
                </a:solidFill>
              </a:rPr>
              <a:t>foot</a:t>
            </a:r>
          </a:p>
          <a:p>
            <a:pPr algn="ctr">
              <a:lnSpc>
                <a:spcPct val="110000"/>
              </a:lnSpc>
            </a:pPr>
            <a:r>
              <a:rPr lang="en-US" sz="3600">
                <a:solidFill>
                  <a:schemeClr val="tx2"/>
                </a:solidFill>
              </a:rPr>
              <a:t>hand</a:t>
            </a:r>
          </a:p>
          <a:p>
            <a:pPr algn="ctr">
              <a:lnSpc>
                <a:spcPct val="110000"/>
              </a:lnSpc>
            </a:pPr>
            <a:r>
              <a:rPr lang="en-US" sz="3600">
                <a:solidFill>
                  <a:schemeClr val="tx2"/>
                </a:solidFill>
              </a:rPr>
              <a:t>stomach</a:t>
            </a:r>
          </a:p>
          <a:p>
            <a:pPr algn="ctr">
              <a:lnSpc>
                <a:spcPct val="110000"/>
              </a:lnSpc>
            </a:pPr>
            <a:r>
              <a:rPr lang="en-US" sz="3600">
                <a:solidFill>
                  <a:schemeClr val="tx2"/>
                </a:solidFill>
              </a:rPr>
              <a:t>eyes</a:t>
            </a:r>
          </a:p>
          <a:p>
            <a:pPr algn="ctr">
              <a:lnSpc>
                <a:spcPct val="110000"/>
              </a:lnSpc>
            </a:pPr>
            <a:r>
              <a:rPr lang="en-US" sz="3600">
                <a:solidFill>
                  <a:schemeClr val="tx2"/>
                </a:solidFill>
              </a:rPr>
              <a:t>nose</a:t>
            </a:r>
          </a:p>
          <a:p>
            <a:pPr algn="ctr">
              <a:lnSpc>
                <a:spcPct val="110000"/>
              </a:lnSpc>
            </a:pPr>
            <a:r>
              <a:rPr lang="en-US" sz="3600">
                <a:solidFill>
                  <a:schemeClr val="tx2"/>
                </a:solidFill>
              </a:rPr>
              <a:t>ears</a:t>
            </a:r>
          </a:p>
          <a:p>
            <a:pPr algn="ctr">
              <a:lnSpc>
                <a:spcPct val="110000"/>
              </a:lnSpc>
            </a:pPr>
            <a:r>
              <a:rPr lang="en-US" sz="3600">
                <a:solidFill>
                  <a:schemeClr val="tx2"/>
                </a:solidFill>
              </a:rPr>
              <a:t>mouth</a:t>
            </a:r>
          </a:p>
          <a:p>
            <a:pPr algn="ctr">
              <a:lnSpc>
                <a:spcPct val="110000"/>
              </a:lnSpc>
            </a:pPr>
            <a:r>
              <a:rPr lang="en-US" sz="3600">
                <a:solidFill>
                  <a:schemeClr val="tx2"/>
                </a:solidFill>
              </a:rPr>
              <a:t>knee</a:t>
            </a:r>
          </a:p>
          <a:p>
            <a:pPr algn="ctr">
              <a:lnSpc>
                <a:spcPct val="110000"/>
              </a:lnSpc>
            </a:pPr>
            <a:r>
              <a:rPr lang="en-US" sz="3600">
                <a:solidFill>
                  <a:schemeClr val="tx2"/>
                </a:solidFill>
              </a:rPr>
              <a:t>hair</a:t>
            </a:r>
          </a:p>
        </p:txBody>
      </p:sp>
      <p:sp>
        <p:nvSpPr>
          <p:cNvPr id="4" name="Footer Placeholder 3"/>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lstStyle/>
          <a:p>
            <a:fld id="{74C2F60E-34D8-DD42-93FD-7BD7AE432328}" type="slidenum">
              <a:rPr lang="en-US"/>
              <a:pPr/>
              <a:t>63</a:t>
            </a:fld>
            <a:endParaRPr lang="en-US"/>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6914" name="Text Box 2"/>
          <p:cNvSpPr txBox="1">
            <a:spLocks noChangeArrowheads="1"/>
          </p:cNvSpPr>
          <p:nvPr/>
        </p:nvSpPr>
        <p:spPr bwMode="auto">
          <a:xfrm>
            <a:off x="2803525" y="2179638"/>
            <a:ext cx="184150" cy="274637"/>
          </a:xfrm>
          <a:prstGeom prst="rect">
            <a:avLst/>
          </a:prstGeom>
          <a:noFill/>
          <a:ln w="9525">
            <a:noFill/>
            <a:miter lim="800000"/>
            <a:headEnd/>
            <a:tailEnd/>
          </a:ln>
        </p:spPr>
        <p:txBody>
          <a:bodyPr wrap="none">
            <a:prstTxWarp prst="textNoShape">
              <a:avLst/>
            </a:prstTxWarp>
            <a:spAutoFit/>
          </a:bodyPr>
          <a:lstStyle/>
          <a:p>
            <a:endParaRPr lang="en-US" sz="1200" b="1">
              <a:solidFill>
                <a:srgbClr val="000000"/>
              </a:solidFill>
              <a:latin typeface="Palatino" pitchFamily="-112" charset="0"/>
            </a:endParaRPr>
          </a:p>
        </p:txBody>
      </p:sp>
      <p:sp>
        <p:nvSpPr>
          <p:cNvPr id="9" name="TextBox 8"/>
          <p:cNvSpPr txBox="1"/>
          <p:nvPr/>
        </p:nvSpPr>
        <p:spPr>
          <a:xfrm>
            <a:off x="838200" y="1863355"/>
            <a:ext cx="5181600" cy="830997"/>
          </a:xfrm>
          <a:prstGeom prst="rect">
            <a:avLst/>
          </a:prstGeom>
          <a:noFill/>
        </p:spPr>
        <p:txBody>
          <a:bodyPr anchor="ctr">
            <a:spAutoFit/>
          </a:bodyPr>
          <a:lstStyle/>
          <a:p>
            <a:pPr marL="0" lvl="8" algn="ctr">
              <a:defRPr/>
            </a:pPr>
            <a:r>
              <a:rPr lang="en-US" sz="2400">
                <a:solidFill>
                  <a:srgbClr val="000000"/>
                </a:solidFill>
                <a:ea typeface="ＭＳ Ｐゴシック" charset="-128"/>
                <a:cs typeface="ＭＳ Ｐゴシック" charset="-128"/>
              </a:rPr>
              <a:t>What does it mean to be proficient in a language? </a:t>
            </a:r>
            <a:endParaRPr lang="en-US" sz="2400">
              <a:ea typeface="ＭＳ Ｐゴシック" charset="-128"/>
              <a:cs typeface="ＭＳ Ｐゴシック" charset="-128"/>
            </a:endParaRPr>
          </a:p>
        </p:txBody>
      </p:sp>
      <p:sp>
        <p:nvSpPr>
          <p:cNvPr id="11" name="TextBox 10"/>
          <p:cNvSpPr txBox="1">
            <a:spLocks noChangeArrowheads="1"/>
          </p:cNvSpPr>
          <p:nvPr/>
        </p:nvSpPr>
        <p:spPr bwMode="auto">
          <a:xfrm>
            <a:off x="990600" y="3415293"/>
            <a:ext cx="4876800" cy="830997"/>
          </a:xfrm>
          <a:prstGeom prst="rect">
            <a:avLst/>
          </a:prstGeom>
          <a:noFill/>
          <a:ln w="9525">
            <a:noFill/>
            <a:miter lim="800000"/>
            <a:headEnd/>
            <a:tailEnd/>
          </a:ln>
        </p:spPr>
        <p:txBody>
          <a:bodyPr>
            <a:prstTxWarp prst="textNoShape">
              <a:avLst/>
            </a:prstTxWarp>
            <a:spAutoFit/>
          </a:bodyPr>
          <a:lstStyle/>
          <a:p>
            <a:pPr algn="ctr"/>
            <a:r>
              <a:rPr lang="en-US" sz="2400">
                <a:solidFill>
                  <a:srgbClr val="000000"/>
                </a:solidFill>
              </a:rPr>
              <a:t>How will my students use what I am teaching in a real-life context?</a:t>
            </a:r>
            <a:endParaRPr lang="en-US" sz="2400"/>
          </a:p>
        </p:txBody>
      </p:sp>
      <p:sp>
        <p:nvSpPr>
          <p:cNvPr id="12" name="TextBox 11"/>
          <p:cNvSpPr txBox="1">
            <a:spLocks noChangeArrowheads="1"/>
          </p:cNvSpPr>
          <p:nvPr/>
        </p:nvSpPr>
        <p:spPr bwMode="auto">
          <a:xfrm>
            <a:off x="3133725" y="2540000"/>
            <a:ext cx="590550" cy="647700"/>
          </a:xfrm>
          <a:prstGeom prst="rect">
            <a:avLst/>
          </a:prstGeom>
          <a:noFill/>
          <a:ln w="9525">
            <a:noFill/>
            <a:miter lim="800000"/>
            <a:headEnd/>
            <a:tailEnd/>
          </a:ln>
        </p:spPr>
        <p:txBody>
          <a:bodyPr wrap="none">
            <a:prstTxWarp prst="textNoShape">
              <a:avLst/>
            </a:prstTxWarp>
            <a:spAutoFit/>
          </a:bodyPr>
          <a:lstStyle/>
          <a:p>
            <a:r>
              <a:rPr lang="en-US" sz="3600">
                <a:solidFill>
                  <a:srgbClr val="FF0000"/>
                </a:solidFill>
              </a:rPr>
              <a:t>or</a:t>
            </a:r>
          </a:p>
        </p:txBody>
      </p:sp>
      <p:pic>
        <p:nvPicPr>
          <p:cNvPr id="166919" name="Picture 6" descr="MC900433207.JPG"/>
          <p:cNvPicPr>
            <a:picLocks noChangeAspect="1"/>
          </p:cNvPicPr>
          <p:nvPr/>
        </p:nvPicPr>
        <p:blipFill>
          <a:blip r:embed="rId3"/>
          <a:srcRect/>
          <a:stretch>
            <a:fillRect/>
          </a:stretch>
        </p:blipFill>
        <p:spPr bwMode="auto">
          <a:xfrm>
            <a:off x="6477000" y="2514600"/>
            <a:ext cx="2239963" cy="2239963"/>
          </a:xfrm>
          <a:prstGeom prst="rect">
            <a:avLst/>
          </a:prstGeom>
          <a:noFill/>
          <a:ln w="9525">
            <a:noFill/>
            <a:miter lim="800000"/>
            <a:headEnd/>
            <a:tailEnd/>
          </a:ln>
        </p:spPr>
      </p:pic>
      <p:sp>
        <p:nvSpPr>
          <p:cNvPr id="8" name="TextBox 7"/>
          <p:cNvSpPr txBox="1">
            <a:spLocks noChangeArrowheads="1"/>
          </p:cNvSpPr>
          <p:nvPr/>
        </p:nvSpPr>
        <p:spPr bwMode="auto">
          <a:xfrm>
            <a:off x="990600" y="4940300"/>
            <a:ext cx="4876800" cy="830997"/>
          </a:xfrm>
          <a:prstGeom prst="rect">
            <a:avLst/>
          </a:prstGeom>
          <a:noFill/>
          <a:ln w="9525">
            <a:noFill/>
            <a:miter lim="800000"/>
            <a:headEnd/>
            <a:tailEnd/>
          </a:ln>
        </p:spPr>
        <p:txBody>
          <a:bodyPr>
            <a:prstTxWarp prst="textNoShape">
              <a:avLst/>
            </a:prstTxWarp>
            <a:spAutoFit/>
          </a:bodyPr>
          <a:lstStyle/>
          <a:p>
            <a:pPr algn="ctr"/>
            <a:r>
              <a:rPr lang="en-US" sz="2400">
                <a:solidFill>
                  <a:srgbClr val="000000"/>
                </a:solidFill>
              </a:rPr>
              <a:t>Will they really say it on the streets of (Paris)?</a:t>
            </a:r>
            <a:endParaRPr lang="en-US" sz="2400"/>
          </a:p>
        </p:txBody>
      </p:sp>
      <p:sp>
        <p:nvSpPr>
          <p:cNvPr id="10" name="TextBox 9"/>
          <p:cNvSpPr txBox="1">
            <a:spLocks noChangeArrowheads="1"/>
          </p:cNvSpPr>
          <p:nvPr/>
        </p:nvSpPr>
        <p:spPr bwMode="auto">
          <a:xfrm>
            <a:off x="3133725" y="4202113"/>
            <a:ext cx="590550" cy="646112"/>
          </a:xfrm>
          <a:prstGeom prst="rect">
            <a:avLst/>
          </a:prstGeom>
          <a:noFill/>
          <a:ln w="9525">
            <a:noFill/>
            <a:miter lim="800000"/>
            <a:headEnd/>
            <a:tailEnd/>
          </a:ln>
        </p:spPr>
        <p:txBody>
          <a:bodyPr wrap="none">
            <a:prstTxWarp prst="textNoShape">
              <a:avLst/>
            </a:prstTxWarp>
            <a:spAutoFit/>
          </a:bodyPr>
          <a:lstStyle/>
          <a:p>
            <a:r>
              <a:rPr lang="en-US" sz="3600">
                <a:solidFill>
                  <a:srgbClr val="FF0000"/>
                </a:solidFill>
              </a:rPr>
              <a:t>or</a:t>
            </a:r>
          </a:p>
        </p:txBody>
      </p:sp>
      <p:sp>
        <p:nvSpPr>
          <p:cNvPr id="15" name="Title 14"/>
          <p:cNvSpPr>
            <a:spLocks noGrp="1"/>
          </p:cNvSpPr>
          <p:nvPr>
            <p:ph type="title"/>
          </p:nvPr>
        </p:nvSpPr>
        <p:spPr>
          <a:xfrm>
            <a:off x="563563" y="114300"/>
            <a:ext cx="8153400" cy="990600"/>
          </a:xfrm>
        </p:spPr>
        <p:txBody>
          <a:bodyPr>
            <a:normAutofit/>
          </a:bodyPr>
          <a:lstStyle/>
          <a:p>
            <a:r>
              <a:rPr lang="en-US">
                <a:solidFill>
                  <a:srgbClr val="000000"/>
                </a:solidFill>
              </a:rPr>
              <a:t>Communication</a:t>
            </a:r>
            <a:endParaRPr lang="en-US"/>
          </a:p>
        </p:txBody>
      </p:sp>
      <p:sp>
        <p:nvSpPr>
          <p:cNvPr id="166923" name="Footer Placeholder 13"/>
          <p:cNvSpPr>
            <a:spLocks noGrp="1"/>
          </p:cNvSpPr>
          <p:nvPr>
            <p:ph type="ftr" sz="quarter" idx="11"/>
          </p:nvPr>
        </p:nvSpPr>
        <p:spPr/>
        <p:txBody>
          <a:bodyPr/>
          <a:lstStyle/>
          <a:p>
            <a:r>
              <a:rPr lang="en-US"/>
              <a:t>Laura Terrill, HEB 2014</a:t>
            </a:r>
          </a:p>
        </p:txBody>
      </p:sp>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lang="en-US"/>
              <a:pPr/>
              <a:t>64</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P spid="10" grpId="0"/>
    </p:bld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5298" name="Picture 16" descr="superteacher_color.gif"/>
          <p:cNvPicPr>
            <a:picLocks noChangeAspect="1"/>
          </p:cNvPicPr>
          <p:nvPr/>
        </p:nvPicPr>
        <p:blipFill>
          <a:blip r:embed="rId3"/>
          <a:srcRect/>
          <a:stretch>
            <a:fillRect/>
          </a:stretch>
        </p:blipFill>
        <p:spPr bwMode="auto">
          <a:xfrm>
            <a:off x="381000" y="1752600"/>
            <a:ext cx="3003550" cy="4232275"/>
          </a:xfrm>
          <a:prstGeom prst="rect">
            <a:avLst/>
          </a:prstGeom>
          <a:noFill/>
          <a:ln w="9525">
            <a:noFill/>
            <a:miter lim="800000"/>
            <a:headEnd/>
            <a:tailEnd/>
          </a:ln>
        </p:spPr>
      </p:pic>
      <p:sp>
        <p:nvSpPr>
          <p:cNvPr id="55299" name="TextBox 18"/>
          <p:cNvSpPr txBox="1">
            <a:spLocks noChangeArrowheads="1"/>
          </p:cNvSpPr>
          <p:nvPr/>
        </p:nvSpPr>
        <p:spPr bwMode="auto">
          <a:xfrm>
            <a:off x="4419600" y="1492250"/>
            <a:ext cx="3276600" cy="1631950"/>
          </a:xfrm>
          <a:prstGeom prst="rect">
            <a:avLst/>
          </a:prstGeom>
          <a:noFill/>
          <a:ln w="9525">
            <a:noFill/>
            <a:miter lim="800000"/>
            <a:headEnd/>
            <a:tailEnd/>
          </a:ln>
        </p:spPr>
        <p:txBody>
          <a:bodyPr>
            <a:prstTxWarp prst="textNoShape">
              <a:avLst/>
            </a:prstTxWarp>
            <a:spAutoFit/>
          </a:bodyPr>
          <a:lstStyle/>
          <a:p>
            <a:pPr algn="ctr"/>
            <a:r>
              <a:rPr lang="en-US" sz="2400"/>
              <a:t>Use the target language as much as possible, but at least  </a:t>
            </a:r>
            <a:r>
              <a:rPr lang="en-US" sz="2400">
                <a:solidFill>
                  <a:srgbClr val="FF0000"/>
                </a:solidFill>
              </a:rPr>
              <a:t>90%</a:t>
            </a:r>
            <a:r>
              <a:rPr lang="en-US" sz="2400"/>
              <a:t> of the time.</a:t>
            </a:r>
          </a:p>
        </p:txBody>
      </p:sp>
      <p:sp>
        <p:nvSpPr>
          <p:cNvPr id="20" name="Oval Callout 19"/>
          <p:cNvSpPr/>
          <p:nvPr/>
        </p:nvSpPr>
        <p:spPr>
          <a:xfrm>
            <a:off x="3886200" y="1219200"/>
            <a:ext cx="4140200" cy="2286000"/>
          </a:xfrm>
          <a:prstGeom prst="wedgeEllipseCallout">
            <a:avLst>
              <a:gd name="adj1" fmla="val -105216"/>
              <a:gd name="adj2" fmla="val 21283"/>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Oval Callout 9"/>
          <p:cNvSpPr/>
          <p:nvPr/>
        </p:nvSpPr>
        <p:spPr>
          <a:xfrm>
            <a:off x="4191000" y="3416300"/>
            <a:ext cx="4140200" cy="2286000"/>
          </a:xfrm>
          <a:prstGeom prst="wedgeEllipseCallout">
            <a:avLst>
              <a:gd name="adj1" fmla="val -108462"/>
              <a:gd name="adj2" fmla="val -70435"/>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302" name="TextBox 10"/>
          <p:cNvSpPr txBox="1">
            <a:spLocks noChangeArrowheads="1"/>
          </p:cNvSpPr>
          <p:nvPr/>
        </p:nvSpPr>
        <p:spPr bwMode="auto">
          <a:xfrm>
            <a:off x="4572000" y="4356100"/>
            <a:ext cx="3276600" cy="461963"/>
          </a:xfrm>
          <a:prstGeom prst="rect">
            <a:avLst/>
          </a:prstGeom>
          <a:noFill/>
          <a:ln w="9525">
            <a:noFill/>
            <a:miter lim="800000"/>
            <a:headEnd/>
            <a:tailEnd/>
          </a:ln>
        </p:spPr>
        <p:txBody>
          <a:bodyPr>
            <a:prstTxWarp prst="textNoShape">
              <a:avLst/>
            </a:prstTxWarp>
            <a:spAutoFit/>
          </a:bodyPr>
          <a:lstStyle/>
          <a:p>
            <a:pPr algn="ctr"/>
            <a:r>
              <a:rPr lang="en-US" sz="2400"/>
              <a:t>May I speak English?</a:t>
            </a:r>
          </a:p>
        </p:txBody>
      </p:sp>
      <p:sp>
        <p:nvSpPr>
          <p:cNvPr id="7" name="Title 6"/>
          <p:cNvSpPr>
            <a:spLocks noGrp="1"/>
          </p:cNvSpPr>
          <p:nvPr>
            <p:ph type="title"/>
          </p:nvPr>
        </p:nvSpPr>
        <p:spPr/>
        <p:txBody>
          <a:bodyP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53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2" grpId="0"/>
    </p:bldLst>
  </p:timing>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a:t>Proficiency</a:t>
            </a:r>
          </a:p>
        </p:txBody>
      </p:sp>
      <p:sp>
        <p:nvSpPr>
          <p:cNvPr id="4" name="Footer Placeholder 3"/>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66</a:t>
            </a:fld>
            <a:endParaRPr lang="en-US"/>
          </a:p>
        </p:txBody>
      </p:sp>
      <p:sp>
        <p:nvSpPr>
          <p:cNvPr id="8" name="Content Placeholder 7"/>
          <p:cNvSpPr>
            <a:spLocks noGrp="1"/>
          </p:cNvSpPr>
          <p:nvPr>
            <p:ph sz="quarter" idx="1"/>
          </p:nvPr>
        </p:nvSpPr>
        <p:spPr/>
        <p:txBody>
          <a:bodyPr>
            <a:normAutofit fontScale="70000" lnSpcReduction="20000"/>
          </a:bodyPr>
          <a:lstStyle/>
          <a:p>
            <a:pPr lvl="0"/>
            <a:r>
              <a:rPr lang="en-US" sz="3097"/>
              <a:t>Equate learning a language to a skill; show video or writing of individuals learning a language and ask students to think about how people show they are getting better in a language. Don’t provide answers.  </a:t>
            </a:r>
          </a:p>
          <a:p>
            <a:pPr lvl="0"/>
            <a:r>
              <a:rPr lang="en-US" sz="3097"/>
              <a:t>Let students call out skills they are learning. Take a survey (polleverywhere) to determine the most popular skills in the class: music, sports, gardening, painting, writing, cooking. </a:t>
            </a:r>
          </a:p>
          <a:p>
            <a:pPr lvl="0"/>
            <a:r>
              <a:rPr lang="en-US" sz="3097"/>
              <a:t>Divide students into 5 or 6 groups depending on class size. Each group should be assigned one of the top skills. They are tasked with creating an image that shows improvement toward mastery of that skill. </a:t>
            </a:r>
          </a:p>
          <a:p>
            <a:pPr lvl="0"/>
            <a:r>
              <a:rPr lang="en-US" sz="3097">
                <a:solidFill>
                  <a:srgbClr val="FF0000"/>
                </a:solidFill>
              </a:rPr>
              <a:t>Bring in use of target language in classroom. You learn a skill by doing it. Explain that is why class will be in target language. Teach process/language for expressing confusion, asking for help. </a:t>
            </a:r>
          </a:p>
          <a:p>
            <a:endParaRPr lang="en-US"/>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1" name="Rectangle 4"/>
          <p:cNvSpPr>
            <a:spLocks noGrp="1" noChangeArrowheads="1"/>
          </p:cNvSpPr>
          <p:nvPr>
            <p:ph type="title"/>
          </p:nvPr>
        </p:nvSpPr>
        <p:spPr/>
        <p:txBody>
          <a:bodyPr/>
          <a:lstStyle/>
          <a:p>
            <a:r>
              <a:rPr lang="en-US"/>
              <a:t>Asking Questions</a:t>
            </a:r>
          </a:p>
        </p:txBody>
      </p:sp>
      <p:sp>
        <p:nvSpPr>
          <p:cNvPr id="5" name="Footer Placeholder 4"/>
          <p:cNvSpPr>
            <a:spLocks noGrp="1"/>
          </p:cNvSpPr>
          <p:nvPr>
            <p:ph type="ftr" sz="quarter" idx="11"/>
          </p:nvPr>
        </p:nvSpPr>
        <p:spPr/>
        <p:txBody>
          <a:bodyPr/>
          <a:lstStyle/>
          <a:p>
            <a:r>
              <a:rPr lang="en-US"/>
              <a:t>Laura Terrill, HEB 2014</a:t>
            </a:r>
          </a:p>
        </p:txBody>
      </p:sp>
      <p:pic>
        <p:nvPicPr>
          <p:cNvPr id="4" name="Picture 6" descr="askquestions.jpg"/>
          <p:cNvPicPr>
            <a:picLocks noChangeAspect="1"/>
          </p:cNvPicPr>
          <p:nvPr/>
        </p:nvPicPr>
        <p:blipFill>
          <a:blip r:embed="rId3"/>
          <a:srcRect/>
          <a:stretch>
            <a:fillRect/>
          </a:stretch>
        </p:blipFill>
        <p:spPr bwMode="auto">
          <a:xfrm>
            <a:off x="1676396" y="1905000"/>
            <a:ext cx="5952065" cy="3813048"/>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67</a:t>
            </a:fld>
            <a:endParaRPr lang="en-US"/>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p:txBody>
          <a:bodyPr/>
          <a:lstStyle/>
          <a:p>
            <a:r>
              <a:rPr lang="en-US"/>
              <a:t>Raise the proficiency level</a:t>
            </a:r>
          </a:p>
        </p:txBody>
      </p:sp>
      <p:sp>
        <p:nvSpPr>
          <p:cNvPr id="8" name="Footer Placeholder 7"/>
          <p:cNvSpPr>
            <a:spLocks noGrp="1"/>
          </p:cNvSpPr>
          <p:nvPr>
            <p:ph type="ftr" sz="quarter" idx="11"/>
          </p:nvPr>
        </p:nvSpPr>
        <p:spPr/>
        <p:txBody>
          <a:bodyPr/>
          <a:lstStyle/>
          <a:p>
            <a:r>
              <a:rPr lang="en-US"/>
              <a:t>Laura Terrill, HEB 2014</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solidFill>
                  <a:schemeClr val="accent2"/>
                </a:solidFill>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solidFill>
                  <a:srgbClr val="C0504D"/>
                </a:solidFill>
                <a:effectLst/>
                <a:uLnTx/>
                <a:uFillTx/>
                <a:latin typeface="+mn-lt"/>
                <a:ea typeface="+mn-ea"/>
                <a:cs typeface="+mn-cs"/>
              </a:rPr>
              <a:t>1. 	</a:t>
            </a:r>
            <a:r>
              <a:rPr kumimoji="0" lang="en-US" sz="2800" b="0" i="0" u="none" strike="noStrike" kern="1200" cap="none" spc="0" normalizeH="0" baseline="0" noProof="0">
                <a:ln>
                  <a:noFill/>
                </a:ln>
                <a:solidFill>
                  <a:srgbClr val="C0504D"/>
                </a:solidFill>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68</a:t>
            </a:fld>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164" name="Picture 7" descr="dog with leash in mouth"/>
          <p:cNvPicPr>
            <a:picLocks noChangeAspect="1" noChangeArrowheads="1"/>
          </p:cNvPicPr>
          <p:nvPr/>
        </p:nvPicPr>
        <p:blipFill>
          <a:blip r:embed="rId3"/>
          <a:srcRect/>
          <a:stretch>
            <a:fillRect/>
          </a:stretch>
        </p:blipFill>
        <p:spPr bwMode="auto">
          <a:xfrm>
            <a:off x="5528737" y="2745232"/>
            <a:ext cx="3316231" cy="2231136"/>
          </a:xfrm>
          <a:prstGeom prst="rect">
            <a:avLst/>
          </a:prstGeom>
          <a:noFill/>
          <a:ln w="9525">
            <a:noFill/>
            <a:miter lim="800000"/>
            <a:headEnd/>
            <a:tailEnd/>
          </a:ln>
        </p:spPr>
      </p:pic>
      <p:pic>
        <p:nvPicPr>
          <p:cNvPr id="92165" name="Picture 9" descr="436af8cd171ae-17-1"/>
          <p:cNvPicPr>
            <a:picLocks noChangeAspect="1" noChangeArrowheads="1"/>
          </p:cNvPicPr>
          <p:nvPr/>
        </p:nvPicPr>
        <p:blipFill>
          <a:blip r:embed="rId4"/>
          <a:srcRect/>
          <a:stretch>
            <a:fillRect/>
          </a:stretch>
        </p:blipFill>
        <p:spPr bwMode="auto">
          <a:xfrm>
            <a:off x="838204" y="2310892"/>
            <a:ext cx="2194449" cy="3099816"/>
          </a:xfrm>
          <a:prstGeom prst="rect">
            <a:avLst/>
          </a:prstGeom>
          <a:noFill/>
          <a:ln w="9525">
            <a:noFill/>
            <a:miter lim="800000"/>
            <a:headEnd/>
            <a:tailEnd/>
          </a:ln>
        </p:spPr>
      </p:pic>
      <p:sp>
        <p:nvSpPr>
          <p:cNvPr id="6" name="Rectangle 2"/>
          <p:cNvSpPr>
            <a:spLocks noGrp="1" noChangeArrowheads="1"/>
          </p:cNvSpPr>
          <p:nvPr>
            <p:ph type="title"/>
          </p:nvPr>
        </p:nvSpPr>
        <p:spPr/>
        <p:txBody>
          <a:bodyPr/>
          <a:lstStyle/>
          <a:p>
            <a:r>
              <a:rPr lang="en-US"/>
              <a:t>Raise the proficiency level</a:t>
            </a:r>
          </a:p>
        </p:txBody>
      </p:sp>
      <p:sp>
        <p:nvSpPr>
          <p:cNvPr id="8" name="Footer Placeholder 7"/>
          <p:cNvSpPr>
            <a:spLocks noGrp="1"/>
          </p:cNvSpPr>
          <p:nvPr>
            <p:ph type="ftr" sz="quarter" idx="11"/>
          </p:nvPr>
        </p:nvSpPr>
        <p:spPr/>
        <p:txBody>
          <a:bodyPr/>
          <a:lstStyle/>
          <a:p>
            <a:r>
              <a:rPr lang="en-US"/>
              <a:t>Laura Terrill, HEB 2014</a:t>
            </a:r>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solidFill>
                  <a:schemeClr val="accent2"/>
                </a:solidFill>
                <a:latin typeface="+mj-lt"/>
                <a:ea typeface="+mj-ea"/>
                <a:cs typeface="+mj-cs"/>
              </a:rPr>
              <a:t>Create a sentence that combines the ideas in both images. </a:t>
            </a:r>
          </a:p>
        </p:txBody>
      </p:sp>
      <p:sp>
        <p:nvSpPr>
          <p:cNvPr id="9" name="Rectangle 4"/>
          <p:cNvSpPr txBox="1">
            <a:spLocks noChangeArrowheads="1"/>
          </p:cNvSpPr>
          <p:nvPr/>
        </p:nvSpPr>
        <p:spPr>
          <a:xfrm>
            <a:off x="2218249" y="1955800"/>
            <a:ext cx="4343400" cy="3810000"/>
          </a:xfrm>
          <a:prstGeom prst="rect">
            <a:avLst/>
          </a:prstGeom>
        </p:spPr>
        <p:txBody>
          <a:bodyPr vert="horz">
            <a:normAutofit/>
          </a:bodyPr>
          <a:lstStyle/>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700" b="1" i="0" u="none" strike="noStrike" kern="1200" cap="none" spc="0" normalizeH="0" baseline="0" noProof="0">
                <a:ln>
                  <a:noFill/>
                </a:ln>
                <a:solidFill>
                  <a:schemeClr val="tx2"/>
                </a:solidFill>
                <a:effectLst/>
                <a:uLnTx/>
                <a:uFillTx/>
                <a:latin typeface="+mn-lt"/>
                <a:ea typeface="+mn-ea"/>
                <a:cs typeface="+mn-cs"/>
              </a:rPr>
              <a:t>	</a:t>
            </a:r>
            <a:r>
              <a:rPr kumimoji="0" lang="en-US" sz="2700" b="0" i="0" u="none" strike="noStrike" kern="1200" cap="none" spc="0" normalizeH="0" baseline="0" noProof="0">
                <a:ln>
                  <a:noFill/>
                </a:ln>
                <a:effectLst/>
                <a:uLnTx/>
                <a:uFillTx/>
                <a:latin typeface="+mn-lt"/>
                <a:ea typeface="+mn-ea"/>
                <a:cs typeface="+mn-cs"/>
              </a:rPr>
              <a:t>1. 	</a:t>
            </a:r>
            <a:r>
              <a:rPr kumimoji="0" lang="en-US" sz="2800" b="0" i="0" u="none" strike="noStrike" kern="1200" cap="none" spc="0" normalizeH="0" baseline="0" noProof="0">
                <a:ln>
                  <a:noFill/>
                </a:ln>
                <a:effectLst/>
                <a:uLnTx/>
                <a:uFillTx/>
                <a:latin typeface="+mn-lt"/>
                <a:ea typeface="+mn-ea"/>
                <a:cs typeface="+mn-cs"/>
              </a:rPr>
              <a:t>but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a:t>
            </a:r>
            <a:r>
              <a:rPr kumimoji="0" lang="en-US" sz="2800" b="0" i="0" u="none" strike="noStrike" kern="1200" cap="none" spc="0" normalizeH="0" baseline="0" noProof="0">
                <a:ln>
                  <a:noFill/>
                </a:ln>
                <a:solidFill>
                  <a:schemeClr val="accent2"/>
                </a:solidFill>
                <a:effectLst/>
                <a:uLnTx/>
                <a:uFillTx/>
                <a:latin typeface="+mn-lt"/>
                <a:ea typeface="+mn-ea"/>
                <a:cs typeface="+mn-cs"/>
              </a:rPr>
              <a:t>2.	not</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3.	never</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4.	and</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5.	because</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6.	then</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r>
              <a:rPr kumimoji="0" lang="en-US" sz="2800" b="0" i="0" u="none" strike="noStrike" kern="1200" cap="none" spc="0" normalizeH="0" baseline="0" noProof="0">
                <a:ln>
                  <a:noFill/>
                </a:ln>
                <a:solidFill>
                  <a:srgbClr val="000000"/>
                </a:solidFill>
                <a:effectLst/>
                <a:uLnTx/>
                <a:uFillTx/>
                <a:latin typeface="+mn-lt"/>
                <a:ea typeface="+mn-ea"/>
                <a:cs typeface="+mn-cs"/>
              </a:rPr>
              <a:t>	7.	always</a:t>
            </a:r>
          </a:p>
          <a:p>
            <a:pPr marL="0" marR="0" lvl="0" indent="0" algn="l" defTabSz="914400" rtl="0" eaLnBrk="1" fontAlgn="auto" latinLnBrk="0" hangingPunct="1">
              <a:lnSpc>
                <a:spcPct val="90000"/>
              </a:lnSpc>
              <a:spcBef>
                <a:spcPts val="300"/>
              </a:spcBef>
              <a:spcAft>
                <a:spcPts val="0"/>
              </a:spcAft>
              <a:buClr>
                <a:schemeClr val="accent3"/>
              </a:buClr>
              <a:buSzTx/>
              <a:buFontTx/>
              <a:buNone/>
              <a:tabLst/>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69</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2130"/>
            <a:ext cx="8153400" cy="990600"/>
          </a:xfrm>
        </p:spPr>
        <p:txBody>
          <a:bodyPr>
            <a:normAutofit fontScale="90000"/>
          </a:bodyPr>
          <a:lstStyle/>
          <a:p>
            <a:r>
              <a:rPr lang="en-US"/>
              <a:t>TEKS – Performance or Proficiency</a:t>
            </a:r>
            <a:br>
              <a:rPr lang="en-US"/>
            </a:br>
            <a:r>
              <a:rPr lang="en-US" sz="2667">
                <a:latin typeface="+mn-lt"/>
              </a:rPr>
              <a:t>Interpersonal Communication – Speaking and Writing </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graphicFrame>
        <p:nvGraphicFramePr>
          <p:cNvPr id="5" name="Table 4"/>
          <p:cNvGraphicFramePr>
            <a:graphicFrameLocks noGrp="1"/>
          </p:cNvGraphicFramePr>
          <p:nvPr/>
        </p:nvGraphicFramePr>
        <p:xfrm>
          <a:off x="170376" y="1598368"/>
          <a:ext cx="8834232" cy="4994246"/>
        </p:xfrm>
        <a:graphic>
          <a:graphicData uri="http://schemas.openxmlformats.org/drawingml/2006/table">
            <a:tbl>
              <a:tblPr firstRow="1" bandRow="1">
                <a:tableStyleId>{5C22544A-7EE6-4342-B048-85BDC9FD1C3A}</a:tableStyleId>
              </a:tblPr>
              <a:tblGrid>
                <a:gridCol w="2208558"/>
                <a:gridCol w="2208558"/>
                <a:gridCol w="2208558"/>
                <a:gridCol w="2208558"/>
              </a:tblGrid>
              <a:tr h="8489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Calibri"/>
                        </a:rPr>
                        <a:t>Novice Mid –Novice High</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Calibri"/>
                        </a:rPr>
                        <a:t>(level 1)</a:t>
                      </a:r>
                      <a:endParaRPr lang="en-US" sz="1600">
                        <a:latin typeface="+mn-lt"/>
                        <a:ea typeface="Calibri"/>
                        <a:cs typeface="Times New Roman"/>
                      </a:endParaRPr>
                    </a:p>
                  </a:txBody>
                  <a:tcPr/>
                </a:tc>
                <a:tc>
                  <a:txBody>
                    <a:bodyPr/>
                    <a:lstStyle/>
                    <a:p>
                      <a:pPr marL="0" marR="0" algn="ctr">
                        <a:spcBef>
                          <a:spcPts val="0"/>
                        </a:spcBef>
                        <a:spcAft>
                          <a:spcPts val="0"/>
                        </a:spcAft>
                      </a:pPr>
                      <a:r>
                        <a:rPr lang="en-US" sz="1600">
                          <a:latin typeface="+mn-lt"/>
                          <a:ea typeface="Calibri"/>
                          <a:cs typeface="Calibri"/>
                        </a:rPr>
                        <a:t>Novice High – Intermediate Low </a:t>
                      </a:r>
                      <a:endParaRPr lang="en-US" sz="1600">
                        <a:latin typeface="+mn-lt"/>
                        <a:ea typeface="Calibri"/>
                        <a:cs typeface="Times New Roman"/>
                      </a:endParaRPr>
                    </a:p>
                    <a:p>
                      <a:pPr marL="0" marR="0" algn="ctr">
                        <a:spcBef>
                          <a:spcPts val="0"/>
                        </a:spcBef>
                        <a:spcAft>
                          <a:spcPts val="0"/>
                        </a:spcAft>
                      </a:pPr>
                      <a:r>
                        <a:rPr lang="en-US" sz="1600">
                          <a:latin typeface="+mn-lt"/>
                          <a:ea typeface="Calibri"/>
                          <a:cs typeface="Calibri"/>
                        </a:rPr>
                        <a:t>(level 2)</a:t>
                      </a:r>
                      <a:endParaRPr lang="en-US" sz="160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Calibri"/>
                        </a:rPr>
                        <a:t>Intermediate Low – Intermediate Mid (Level 3)</a:t>
                      </a:r>
                      <a:endParaRPr lang="en-US" sz="1600">
                        <a:latin typeface="+mn-lt"/>
                        <a:ea typeface="Calibri"/>
                        <a:cs typeface="Times New Roman"/>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Calibri"/>
                        </a:rPr>
                        <a:t>Intermediate Mid – Intermediate High (Level 4)</a:t>
                      </a:r>
                      <a:endParaRPr lang="en-US" sz="1600"/>
                    </a:p>
                  </a:txBody>
                  <a:tcPr/>
                </a:tc>
              </a:tr>
              <a:tr h="865946">
                <a:tc>
                  <a:txBody>
                    <a:bodyPr/>
                    <a:lstStyle/>
                    <a:p>
                      <a:pPr marL="0" marR="0" algn="l">
                        <a:spcBef>
                          <a:spcPts val="0"/>
                        </a:spcBef>
                        <a:spcAft>
                          <a:spcPts val="0"/>
                        </a:spcAft>
                      </a:pPr>
                      <a:r>
                        <a:rPr lang="en-US" sz="1600">
                          <a:latin typeface="+mn-lt"/>
                          <a:ea typeface="Calibri"/>
                          <a:cs typeface="Calibri"/>
                        </a:rPr>
                        <a:t>The student will negotiate meaning through the spoken &amp; written exchange of information in rehearsed &amp; unrehearsed situations in a variety of contexts. The student will use a mixture of words &amp; phrases &amp; some simple sentences using appropriate &amp; applicable grammar structures &amp; processes at the specified proficiency levels.</a:t>
                      </a:r>
                      <a:endParaRPr lang="en-US" sz="1600">
                        <a:latin typeface="+mn-lt"/>
                        <a:ea typeface="Calibri"/>
                        <a:cs typeface="Times New Roman"/>
                      </a:endParaRPr>
                    </a:p>
                  </a:txBody>
                  <a:tcPr marL="68580" marR="68580" marT="0" marB="0"/>
                </a:tc>
                <a:tc>
                  <a:txBody>
                    <a:bodyPr/>
                    <a:lstStyle/>
                    <a:p>
                      <a:pPr marL="0" marR="0" algn="l">
                        <a:spcBef>
                          <a:spcPts val="0"/>
                        </a:spcBef>
                        <a:spcAft>
                          <a:spcPts val="0"/>
                        </a:spcAft>
                      </a:pPr>
                      <a:r>
                        <a:rPr lang="en-US" sz="1600">
                          <a:latin typeface="+mn-lt"/>
                          <a:ea typeface="Calibri"/>
                          <a:cs typeface="Calibri"/>
                        </a:rPr>
                        <a:t>The student will negotiate meaning through the spoken &amp; written exchange of information in rehearsed &amp; unrehearsed situations in a variety of contexts. The student will use a mixture of short statements &amp; sentences using appropriate &amp; applicable grammar structures &amp; processes at the specified proficiency levels.</a:t>
                      </a:r>
                      <a:endParaRPr lang="en-US" sz="1600">
                        <a:latin typeface="+mn-lt"/>
                        <a:ea typeface="Calibri"/>
                        <a:cs typeface="Times New Roman"/>
                      </a:endParaRPr>
                    </a:p>
                  </a:txBody>
                  <a:tcPr marL="68580" marR="68580" marT="0" marB="0"/>
                </a:tc>
                <a:tc>
                  <a:txBody>
                    <a:bodyPr/>
                    <a:lstStyle/>
                    <a:p>
                      <a:pPr marL="0" marR="0" algn="l">
                        <a:spcBef>
                          <a:spcPts val="0"/>
                        </a:spcBef>
                        <a:spcAft>
                          <a:spcPts val="0"/>
                        </a:spcAft>
                      </a:pPr>
                      <a:r>
                        <a:rPr lang="en-US" sz="1600">
                          <a:latin typeface="+mn-lt"/>
                          <a:ea typeface="Calibri"/>
                          <a:cs typeface="Calibri"/>
                        </a:rPr>
                        <a:t>The student will negotiate meaning through the spoken &amp; written exchange of information in rehearsed &amp; unrehearsed situations in a variety of contexts. The student will use a mixture of short statements, sentences, &amp; strings of sentences using appropriate &amp; applicable grammar structures &amp; processes at the specified proficiency levels.</a:t>
                      </a:r>
                      <a:endParaRPr lang="en-US" sz="1600">
                        <a:latin typeface="+mn-lt"/>
                        <a:ea typeface="Calibri"/>
                        <a:cs typeface="Times New Roman"/>
                      </a:endParaRPr>
                    </a:p>
                  </a:txBody>
                  <a:tcPr marL="68580" marR="68580" marT="0" marB="0"/>
                </a:tc>
                <a:tc>
                  <a:txBody>
                    <a:bodyPr/>
                    <a:lstStyle/>
                    <a:p>
                      <a:pPr marL="0" marR="0" algn="l">
                        <a:spcBef>
                          <a:spcPts val="0"/>
                        </a:spcBef>
                        <a:spcAft>
                          <a:spcPts val="0"/>
                        </a:spcAft>
                      </a:pPr>
                      <a:r>
                        <a:rPr lang="en-US" sz="1600">
                          <a:latin typeface="+mn-lt"/>
                          <a:ea typeface="Calibri"/>
                          <a:cs typeface="Calibri"/>
                        </a:rPr>
                        <a:t>The student will negotiate meaning through the spoken &amp; written exchange of information in rehearsed &amp; unrehearsed situations in a variety of contexts. The student will use a mixture of sentences &amp; connected discourse using appropriate &amp; applicable grammar structures &amp; processes at the specified proficiency levels.</a:t>
                      </a:r>
                      <a:endParaRPr lang="en-US" sz="1600">
                        <a:latin typeface="+mn-lt"/>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normAutofit/>
          </a:bodyPr>
          <a:lstStyle/>
          <a:p>
            <a:pPr eaLnBrk="1" fontAlgn="auto" hangingPunct="1">
              <a:spcAft>
                <a:spcPts val="0"/>
              </a:spcAft>
              <a:defRPr/>
            </a:pPr>
            <a:r>
              <a:rPr lang="en-US" sz="3600">
                <a:ea typeface="+mj-ea"/>
                <a:cs typeface="+mj-cs"/>
              </a:rPr>
              <a:t>Raise the proficiency level……</a:t>
            </a:r>
            <a:endParaRPr lang="en-US" sz="2400">
              <a:latin typeface="Palatino" charset="0"/>
              <a:ea typeface="+mj-ea"/>
              <a:cs typeface="+mj-cs"/>
            </a:endParaRPr>
          </a:p>
        </p:txBody>
      </p:sp>
      <p:sp>
        <p:nvSpPr>
          <p:cNvPr id="8" name="Footer Placeholder 7"/>
          <p:cNvSpPr>
            <a:spLocks noGrp="1"/>
          </p:cNvSpPr>
          <p:nvPr>
            <p:ph type="ftr" sz="quarter" idx="11"/>
          </p:nvPr>
        </p:nvSpPr>
        <p:spPr/>
        <p:txBody>
          <a:bodyPr/>
          <a:lstStyle/>
          <a:p>
            <a:r>
              <a:rPr lang="en-US"/>
              <a:t>Laura Terrill, HEB 2014</a:t>
            </a:r>
          </a:p>
        </p:txBody>
      </p:sp>
      <p:sp>
        <p:nvSpPr>
          <p:cNvPr id="312323" name="Text Box 3"/>
          <p:cNvSpPr txBox="1">
            <a:spLocks noChangeArrowheads="1"/>
          </p:cNvSpPr>
          <p:nvPr/>
        </p:nvSpPr>
        <p:spPr bwMode="auto">
          <a:xfrm>
            <a:off x="2540000" y="1981200"/>
            <a:ext cx="4100176" cy="3600986"/>
          </a:xfrm>
          <a:prstGeom prst="rect">
            <a:avLst/>
          </a:prstGeom>
          <a:noFill/>
          <a:ln w="9525">
            <a:noFill/>
            <a:miter lim="800000"/>
            <a:headEnd/>
            <a:tailEnd/>
          </a:ln>
        </p:spPr>
        <p:txBody>
          <a:bodyPr wrap="none">
            <a:prstTxWarp prst="textNoShape">
              <a:avLst/>
            </a:prstTxWarp>
            <a:spAutoFit/>
          </a:bodyPr>
          <a:lstStyle/>
          <a:p>
            <a:r>
              <a:rPr lang="en-US" sz="3000">
                <a:solidFill>
                  <a:srgbClr val="1F497D"/>
                </a:solidFill>
              </a:rPr>
              <a:t>1.	I wanted to...</a:t>
            </a:r>
          </a:p>
          <a:p>
            <a:r>
              <a:rPr lang="en-US" sz="3000">
                <a:solidFill>
                  <a:srgbClr val="1F497D"/>
                </a:solidFill>
              </a:rPr>
              <a:t>2.	I felt bad when...</a:t>
            </a:r>
          </a:p>
          <a:p>
            <a:r>
              <a:rPr lang="en-US" sz="3000">
                <a:solidFill>
                  <a:srgbClr val="1F497D"/>
                </a:solidFill>
              </a:rPr>
              <a:t>3.	I would have..., but...</a:t>
            </a:r>
          </a:p>
          <a:p>
            <a:r>
              <a:rPr lang="en-US" sz="3000">
                <a:solidFill>
                  <a:srgbClr val="1F497D"/>
                </a:solidFill>
              </a:rPr>
              <a:t>4.	I was glad that...</a:t>
            </a:r>
          </a:p>
          <a:p>
            <a:r>
              <a:rPr lang="en-US" sz="3000">
                <a:solidFill>
                  <a:srgbClr val="1F497D"/>
                </a:solidFill>
              </a:rPr>
              <a:t>5.	My parents insisted...</a:t>
            </a:r>
          </a:p>
          <a:p>
            <a:r>
              <a:rPr lang="en-US" sz="3000">
                <a:solidFill>
                  <a:srgbClr val="1F497D"/>
                </a:solidFill>
              </a:rPr>
              <a:t>6.	I was annoyed...</a:t>
            </a:r>
          </a:p>
          <a:p>
            <a:r>
              <a:rPr lang="en-US" sz="3000">
                <a:solidFill>
                  <a:srgbClr val="1F497D"/>
                </a:solidFill>
              </a:rPr>
              <a:t>7.	I didn’t get to...</a:t>
            </a:r>
          </a:p>
          <a:p>
            <a:endParaRPr lang="en-US">
              <a:solidFill>
                <a:srgbClr val="1F497D"/>
              </a:solidFill>
            </a:endParaRPr>
          </a:p>
        </p:txBody>
      </p:sp>
      <p:pic>
        <p:nvPicPr>
          <p:cNvPr id="312324" name="Picture 4"/>
          <p:cNvPicPr>
            <a:picLocks noChangeAspect="1" noChangeArrowheads="1"/>
          </p:cNvPicPr>
          <p:nvPr/>
        </p:nvPicPr>
        <mc:AlternateContent xmlns:ma="http://schemas.microsoft.com/office/mac/drawingml/2008/main">
          <mc:Choice Requires="ma">
            <p:blipFill>
              <a:blip r:embed="rId3"/>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4"/>
              <a:srcRect/>
              <a:stretch>
                <a:fillRect/>
              </a:stretch>
            </p:blipFill>
          </mc:Fallback>
        </mc:AlternateContent>
        <p:spPr bwMode="auto">
          <a:xfrm>
            <a:off x="304800" y="1600200"/>
            <a:ext cx="2070100" cy="2057400"/>
          </a:xfrm>
          <a:prstGeom prst="rect">
            <a:avLst/>
          </a:prstGeom>
          <a:noFill/>
          <a:ln w="9525">
            <a:noFill/>
            <a:miter lim="800000"/>
            <a:headEnd/>
            <a:tailEnd/>
          </a:ln>
        </p:spPr>
      </p:pic>
      <p:pic>
        <p:nvPicPr>
          <p:cNvPr id="312325" name="Picture 5"/>
          <p:cNvPicPr>
            <a:picLocks noChangeAspect="1" noChangeArrowheads="1"/>
          </p:cNvPicPr>
          <p:nvPr/>
        </p:nvPicPr>
        <mc:AlternateContent xmlns:ma="http://schemas.microsoft.com/office/mac/drawingml/2008/main">
          <mc:Choice Requires="ma">
            <p:blipFill>
              <a:blip r:embed="rId5">
                <a:duotone>
                  <a:srgbClr val="0000FF"/>
                  <a:srgbClr val="FFF1C1"/>
                </a:duotone>
              </a:blip>
              <a:srcRect/>
              <a:stretch>
                <a:fillRect/>
              </a:stretch>
            </p:blipFill>
          </mc:Choice>
          <mc:Fallback xmlns:p="http://schemas.openxmlformats.org/presentationml/2006/main" xmlns:mv="urn:schemas-microsoft-com:mac:vml" xmlns:mc="http://schemas.openxmlformats.org/markup-compatibility/2006" xmlns:r="http://schemas.openxmlformats.org/officeDocument/2006/relationships" xmlns:a="http://schemas.openxmlformats.org/drawingml/2006/main" xmlns="">
            <p:blipFill>
              <a:blip r:embed="rId6">
                <a:duotone>
                  <a:srgbClr val="0000FF"/>
                  <a:srgbClr val="FFF1C1"/>
                </a:duotone>
              </a:blip>
              <a:srcRect/>
              <a:stretch>
                <a:fillRect/>
              </a:stretch>
            </p:blipFill>
          </mc:Fallback>
        </mc:AlternateContent>
        <p:spPr bwMode="auto">
          <a:xfrm>
            <a:off x="7548688" y="3835400"/>
            <a:ext cx="914400" cy="1803400"/>
          </a:xfrm>
          <a:prstGeom prst="rect">
            <a:avLst/>
          </a:prstGeom>
          <a:noFill/>
          <a:ln w="9525">
            <a:noFill/>
            <a:miter lim="800000"/>
            <a:headEnd/>
            <a:tailEnd/>
          </a:ln>
        </p:spPr>
      </p:pic>
      <p:sp>
        <p:nvSpPr>
          <p:cNvPr id="312326" name="TextBox 5"/>
          <p:cNvSpPr txBox="1">
            <a:spLocks noChangeArrowheads="1"/>
          </p:cNvSpPr>
          <p:nvPr/>
        </p:nvSpPr>
        <p:spPr bwMode="auto">
          <a:xfrm>
            <a:off x="381000" y="5468410"/>
            <a:ext cx="6237288" cy="830263"/>
          </a:xfrm>
          <a:prstGeom prst="rect">
            <a:avLst/>
          </a:prstGeom>
          <a:noFill/>
          <a:ln w="9525">
            <a:noFill/>
            <a:miter lim="800000"/>
            <a:headEnd/>
            <a:tailEnd/>
          </a:ln>
        </p:spPr>
        <p:txBody>
          <a:bodyPr wrap="none">
            <a:prstTxWarp prst="textNoShape">
              <a:avLst/>
            </a:prstTxWarp>
            <a:spAutoFit/>
          </a:bodyPr>
          <a:lstStyle/>
          <a:p>
            <a:r>
              <a:rPr lang="en-US" sz="2400">
                <a:solidFill>
                  <a:schemeClr val="accent2"/>
                </a:solidFill>
              </a:rPr>
              <a:t>Find out what your partner did last night. </a:t>
            </a:r>
          </a:p>
          <a:p>
            <a:r>
              <a:rPr lang="en-US" sz="2400">
                <a:solidFill>
                  <a:schemeClr val="accent2"/>
                </a:solidFill>
              </a:rPr>
              <a:t>Ask a follow-up question to get more details. </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70</a:t>
            </a:fld>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8594"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38595"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38596"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38597"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38598"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38599"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38600" name="Title 7"/>
          <p:cNvSpPr>
            <a:spLocks noGrp="1"/>
          </p:cNvSpPr>
          <p:nvPr>
            <p:ph type="title"/>
          </p:nvPr>
        </p:nvSpPr>
        <p:spPr/>
        <p:txBody>
          <a:bodyPr>
            <a:normAutofit/>
          </a:bodyPr>
          <a:lstStyle/>
          <a:p>
            <a:r>
              <a:rPr lang="en-US" sz="3600"/>
              <a:t>Have a conversation about these pictures.</a:t>
            </a:r>
          </a:p>
        </p:txBody>
      </p:sp>
      <p:sp>
        <p:nvSpPr>
          <p:cNvPr id="10" name="Footer Placeholder 9"/>
          <p:cNvSpPr>
            <a:spLocks noGrp="1"/>
          </p:cNvSpPr>
          <p:nvPr>
            <p:ph type="ftr" sz="quarter" idx="11"/>
          </p:nvPr>
        </p:nvSpPr>
        <p:spPr/>
        <p:txBody>
          <a:bodyPr/>
          <a:lstStyle/>
          <a:p>
            <a:r>
              <a:rPr lang="en-US"/>
              <a:t>Laura Terrill, HEB 2014</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71</a:t>
            </a:fld>
            <a:endParaRPr lang="en-US"/>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Title 7"/>
          <p:cNvSpPr>
            <a:spLocks noGrp="1"/>
          </p:cNvSpPr>
          <p:nvPr>
            <p:ph type="title"/>
          </p:nvPr>
        </p:nvSpPr>
        <p:spPr/>
        <p:txBody>
          <a:bodyPr/>
          <a:lstStyle/>
          <a:p>
            <a:r>
              <a:rPr lang="en-US" sz="4400">
                <a:latin typeface="Cambria" pitchFamily="-84" charset="0"/>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 HEB 2014</a:t>
            </a:r>
          </a:p>
        </p:txBody>
      </p:sp>
      <p:sp>
        <p:nvSpPr>
          <p:cNvPr id="81923" name="TextBox 8"/>
          <p:cNvSpPr txBox="1">
            <a:spLocks noChangeArrowheads="1"/>
          </p:cNvSpPr>
          <p:nvPr/>
        </p:nvSpPr>
        <p:spPr bwMode="auto">
          <a:xfrm>
            <a:off x="431800" y="14557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438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304800" y="4283940"/>
            <a:ext cx="2185988" cy="461963"/>
          </a:xfrm>
          <a:prstGeom prst="rect">
            <a:avLst/>
          </a:prstGeom>
          <a:noFill/>
          <a:ln w="9525">
            <a:noFill/>
            <a:miter lim="800000"/>
            <a:headEnd/>
            <a:tailEnd/>
          </a:ln>
        </p:spPr>
        <p:txBody>
          <a:bodyPr wrap="none">
            <a:prstTxWarp prst="textNoShape">
              <a:avLst/>
            </a:prstTxWarp>
            <a:spAutoFit/>
          </a:bodyPr>
          <a:lstStyle/>
          <a:p>
            <a:r>
              <a:rPr lang="en-US"/>
              <a:t>explore a cave</a:t>
            </a:r>
          </a:p>
        </p:txBody>
      </p:sp>
      <p:sp>
        <p:nvSpPr>
          <p:cNvPr id="81931" name="TextBox 25"/>
          <p:cNvSpPr txBox="1">
            <a:spLocks noChangeArrowheads="1"/>
          </p:cNvSpPr>
          <p:nvPr/>
        </p:nvSpPr>
        <p:spPr bwMode="auto">
          <a:xfrm>
            <a:off x="4124325" y="4116050"/>
            <a:ext cx="1057275" cy="461963"/>
          </a:xfrm>
          <a:prstGeom prst="rect">
            <a:avLst/>
          </a:prstGeom>
          <a:noFill/>
          <a:ln w="9525">
            <a:noFill/>
            <a:miter lim="800000"/>
            <a:headEnd/>
            <a:tailEnd/>
          </a:ln>
        </p:spPr>
        <p:txBody>
          <a:bodyPr wrap="none">
            <a:prstTxWarp prst="textNoShape">
              <a:avLst/>
            </a:prstTxWarp>
            <a:spAutoFit/>
          </a:bodyPr>
          <a:lstStyle/>
          <a:p>
            <a:r>
              <a:rPr lang="en-US"/>
              <a:t>zipline</a:t>
            </a:r>
          </a:p>
        </p:txBody>
      </p:sp>
      <p:sp>
        <p:nvSpPr>
          <p:cNvPr id="81932" name="TextBox 26"/>
          <p:cNvSpPr txBox="1">
            <a:spLocks noChangeArrowheads="1"/>
          </p:cNvSpPr>
          <p:nvPr/>
        </p:nvSpPr>
        <p:spPr bwMode="auto">
          <a:xfrm>
            <a:off x="6324600" y="3657600"/>
            <a:ext cx="2819400" cy="461963"/>
          </a:xfrm>
          <a:prstGeom prst="rect">
            <a:avLst/>
          </a:prstGeom>
          <a:noFill/>
          <a:ln w="9525">
            <a:noFill/>
            <a:miter lim="800000"/>
            <a:headEnd/>
            <a:tailEnd/>
          </a:ln>
        </p:spPr>
        <p:txBody>
          <a:bodyPr wrap="none">
            <a:prstTxWarp prst="textNoShape">
              <a:avLst/>
            </a:prstTxWarp>
            <a:spAutoFit/>
          </a:bodyPr>
          <a:lstStyle/>
          <a:p>
            <a:r>
              <a:rPr lang="en-US"/>
              <a:t>play in the waterfall</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72</a:t>
            </a:fld>
            <a:endParaRPr 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Title 7"/>
          <p:cNvSpPr>
            <a:spLocks noGrp="1"/>
          </p:cNvSpPr>
          <p:nvPr>
            <p:ph type="title"/>
          </p:nvPr>
        </p:nvSpPr>
        <p:spPr/>
        <p:txBody>
          <a:bodyPr/>
          <a:lstStyle/>
          <a:p>
            <a:r>
              <a:rPr lang="en-US" sz="4400">
                <a:latin typeface="Cambria" pitchFamily="-84" charset="0"/>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 HEB 2014</a:t>
            </a:r>
          </a:p>
        </p:txBody>
      </p:sp>
      <p:sp>
        <p:nvSpPr>
          <p:cNvPr id="81923" name="TextBox 8"/>
          <p:cNvSpPr txBox="1">
            <a:spLocks noChangeArrowheads="1"/>
          </p:cNvSpPr>
          <p:nvPr/>
        </p:nvSpPr>
        <p:spPr bwMode="auto">
          <a:xfrm>
            <a:off x="431800" y="14557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438525" y="2332470"/>
            <a:ext cx="2428875" cy="1819275"/>
          </a:xfrm>
          <a:prstGeom prst="rect">
            <a:avLst/>
          </a:prstGeom>
          <a:noFill/>
          <a:ln w="9525">
            <a:noFill/>
            <a:miter lim="800000"/>
            <a:headEnd/>
            <a:tailEnd/>
          </a:ln>
        </p:spPr>
      </p:pic>
      <p:pic>
        <p:nvPicPr>
          <p:cNvPr id="81927" name="Picture 20" descr="luquillo-beach.jpg"/>
          <p:cNvPicPr>
            <a:picLocks noChangeAspect="1"/>
          </p:cNvPicPr>
          <p:nvPr/>
        </p:nvPicPr>
        <p:blipFill>
          <a:blip r:embed="rId5"/>
          <a:srcRect/>
          <a:stretch>
            <a:fillRect/>
          </a:stretch>
        </p:blipFill>
        <p:spPr bwMode="auto">
          <a:xfrm>
            <a:off x="381000" y="4648200"/>
            <a:ext cx="2370138" cy="1692275"/>
          </a:xfrm>
          <a:prstGeom prst="rect">
            <a:avLst/>
          </a:prstGeom>
          <a:noFill/>
          <a:ln w="9525">
            <a:noFill/>
            <a:miter lim="800000"/>
            <a:headEnd/>
            <a:tailEnd/>
          </a:ln>
        </p:spPr>
      </p:pic>
      <p:pic>
        <p:nvPicPr>
          <p:cNvPr id="81928" name="Picture 21" descr="images.jpeg"/>
          <p:cNvPicPr>
            <a:picLocks noChangeAspect="1"/>
          </p:cNvPicPr>
          <p:nvPr/>
        </p:nvPicPr>
        <p:blipFill>
          <a:blip r:embed="rId6"/>
          <a:srcRect/>
          <a:stretch>
            <a:fillRect/>
          </a:stretch>
        </p:blipFill>
        <p:spPr bwMode="auto">
          <a:xfrm>
            <a:off x="7162800" y="4114800"/>
            <a:ext cx="1473200" cy="2222500"/>
          </a:xfrm>
          <a:prstGeom prst="rect">
            <a:avLst/>
          </a:prstGeom>
          <a:noFill/>
          <a:ln w="9525">
            <a:noFill/>
            <a:miter lim="800000"/>
            <a:headEnd/>
            <a:tailEnd/>
          </a:ln>
        </p:spPr>
      </p:pic>
      <p:pic>
        <p:nvPicPr>
          <p:cNvPr id="81929" name="Picture 23" descr="100_2276.jpg"/>
          <p:cNvPicPr>
            <a:picLocks noChangeAspect="1"/>
          </p:cNvPicPr>
          <p:nvPr/>
        </p:nvPicPr>
        <p:blipFill>
          <a:blip r:embed="rId7"/>
          <a:srcRect/>
          <a:stretch>
            <a:fillRect/>
          </a:stretch>
        </p:blipFill>
        <p:spPr bwMode="auto">
          <a:xfrm>
            <a:off x="3429000" y="4495800"/>
            <a:ext cx="3113088" cy="1792288"/>
          </a:xfrm>
          <a:prstGeom prst="rect">
            <a:avLst/>
          </a:prstGeom>
          <a:noFill/>
          <a:ln w="9525">
            <a:noFill/>
            <a:miter lim="800000"/>
            <a:headEnd/>
            <a:tailEnd/>
          </a:ln>
        </p:spPr>
      </p:pic>
      <p:sp>
        <p:nvSpPr>
          <p:cNvPr id="81930" name="TextBox 24"/>
          <p:cNvSpPr txBox="1">
            <a:spLocks noChangeArrowheads="1"/>
          </p:cNvSpPr>
          <p:nvPr/>
        </p:nvSpPr>
        <p:spPr bwMode="auto">
          <a:xfrm>
            <a:off x="304800" y="4283940"/>
            <a:ext cx="2185988" cy="461963"/>
          </a:xfrm>
          <a:prstGeom prst="rect">
            <a:avLst/>
          </a:prstGeom>
          <a:noFill/>
          <a:ln w="9525">
            <a:noFill/>
            <a:miter lim="800000"/>
            <a:headEnd/>
            <a:tailEnd/>
          </a:ln>
        </p:spPr>
        <p:txBody>
          <a:bodyPr wrap="none">
            <a:prstTxWarp prst="textNoShape">
              <a:avLst/>
            </a:prstTxWarp>
            <a:spAutoFit/>
          </a:bodyPr>
          <a:lstStyle/>
          <a:p>
            <a:r>
              <a:rPr lang="en-US"/>
              <a:t>explore a cave</a:t>
            </a:r>
          </a:p>
        </p:txBody>
      </p:sp>
      <p:sp>
        <p:nvSpPr>
          <p:cNvPr id="81931" name="TextBox 25"/>
          <p:cNvSpPr txBox="1">
            <a:spLocks noChangeArrowheads="1"/>
          </p:cNvSpPr>
          <p:nvPr/>
        </p:nvSpPr>
        <p:spPr bwMode="auto">
          <a:xfrm>
            <a:off x="4124325" y="4116050"/>
            <a:ext cx="1057275" cy="461963"/>
          </a:xfrm>
          <a:prstGeom prst="rect">
            <a:avLst/>
          </a:prstGeom>
          <a:noFill/>
          <a:ln w="9525">
            <a:noFill/>
            <a:miter lim="800000"/>
            <a:headEnd/>
            <a:tailEnd/>
          </a:ln>
        </p:spPr>
        <p:txBody>
          <a:bodyPr wrap="none">
            <a:prstTxWarp prst="textNoShape">
              <a:avLst/>
            </a:prstTxWarp>
            <a:spAutoFit/>
          </a:bodyPr>
          <a:lstStyle/>
          <a:p>
            <a:r>
              <a:rPr lang="en-US"/>
              <a:t>zipline</a:t>
            </a:r>
          </a:p>
        </p:txBody>
      </p:sp>
      <p:sp>
        <p:nvSpPr>
          <p:cNvPr id="81932" name="TextBox 26"/>
          <p:cNvSpPr txBox="1">
            <a:spLocks noChangeArrowheads="1"/>
          </p:cNvSpPr>
          <p:nvPr/>
        </p:nvSpPr>
        <p:spPr bwMode="auto">
          <a:xfrm>
            <a:off x="6324600" y="3657600"/>
            <a:ext cx="2819400" cy="461963"/>
          </a:xfrm>
          <a:prstGeom prst="rect">
            <a:avLst/>
          </a:prstGeom>
          <a:noFill/>
          <a:ln w="9525">
            <a:noFill/>
            <a:miter lim="800000"/>
            <a:headEnd/>
            <a:tailEnd/>
          </a:ln>
        </p:spPr>
        <p:txBody>
          <a:bodyPr wrap="none">
            <a:prstTxWarp prst="textNoShape">
              <a:avLst/>
            </a:prstTxWarp>
            <a:spAutoFit/>
          </a:bodyPr>
          <a:lstStyle/>
          <a:p>
            <a:r>
              <a:rPr lang="en-US"/>
              <a:t>play in the waterfall</a:t>
            </a:r>
          </a:p>
        </p:txBody>
      </p:sp>
      <p:sp>
        <p:nvSpPr>
          <p:cNvPr id="81933" name="TextBox 27"/>
          <p:cNvSpPr txBox="1">
            <a:spLocks noChangeArrowheads="1"/>
          </p:cNvSpPr>
          <p:nvPr/>
        </p:nvSpPr>
        <p:spPr bwMode="auto">
          <a:xfrm>
            <a:off x="507384" y="6211408"/>
            <a:ext cx="2665413" cy="461962"/>
          </a:xfrm>
          <a:prstGeom prst="rect">
            <a:avLst/>
          </a:prstGeom>
          <a:noFill/>
          <a:ln w="9525">
            <a:noFill/>
            <a:miter lim="800000"/>
            <a:headEnd/>
            <a:tailEnd/>
          </a:ln>
        </p:spPr>
        <p:txBody>
          <a:bodyPr wrap="none">
            <a:prstTxWarp prst="textNoShape">
              <a:avLst/>
            </a:prstTxWarp>
            <a:spAutoFit/>
          </a:bodyPr>
          <a:lstStyle/>
          <a:p>
            <a:r>
              <a:rPr lang="en-US"/>
              <a:t>swim at the beach</a:t>
            </a:r>
          </a:p>
        </p:txBody>
      </p:sp>
      <p:sp>
        <p:nvSpPr>
          <p:cNvPr id="81934" name="TextBox 28"/>
          <p:cNvSpPr txBox="1">
            <a:spLocks noChangeArrowheads="1"/>
          </p:cNvSpPr>
          <p:nvPr/>
        </p:nvSpPr>
        <p:spPr bwMode="auto">
          <a:xfrm>
            <a:off x="4419600" y="6324600"/>
            <a:ext cx="1176338" cy="461963"/>
          </a:xfrm>
          <a:prstGeom prst="rect">
            <a:avLst/>
          </a:prstGeom>
          <a:noFill/>
          <a:ln w="9525">
            <a:noFill/>
            <a:miter lim="800000"/>
            <a:headEnd/>
            <a:tailEnd/>
          </a:ln>
        </p:spPr>
        <p:txBody>
          <a:bodyPr wrap="none">
            <a:prstTxWarp prst="textNoShape">
              <a:avLst/>
            </a:prstTxWarp>
            <a:spAutoFit/>
          </a:bodyPr>
          <a:lstStyle/>
          <a:p>
            <a:r>
              <a:rPr lang="en-US"/>
              <a:t>snorkel</a:t>
            </a:r>
          </a:p>
        </p:txBody>
      </p:sp>
      <p:sp>
        <p:nvSpPr>
          <p:cNvPr id="81935" name="TextBox 29"/>
          <p:cNvSpPr txBox="1">
            <a:spLocks noChangeArrowheads="1"/>
          </p:cNvSpPr>
          <p:nvPr/>
        </p:nvSpPr>
        <p:spPr bwMode="auto">
          <a:xfrm>
            <a:off x="6629400" y="6381750"/>
            <a:ext cx="2467342" cy="400110"/>
          </a:xfrm>
          <a:prstGeom prst="rect">
            <a:avLst/>
          </a:prstGeom>
          <a:noFill/>
          <a:ln w="9525">
            <a:noFill/>
            <a:miter lim="800000"/>
            <a:headEnd/>
            <a:tailEnd/>
          </a:ln>
        </p:spPr>
        <p:txBody>
          <a:bodyPr wrap="none">
            <a:prstTxWarp prst="textNoShape">
              <a:avLst/>
            </a:prstTxWarp>
            <a:spAutoFit/>
          </a:bodyPr>
          <a:lstStyle/>
          <a:p>
            <a:r>
              <a:rPr lang="en-US" sz="2000"/>
              <a:t>hike in the rainforest</a:t>
            </a:r>
          </a:p>
        </p:txBody>
      </p:sp>
      <p:sp>
        <p:nvSpPr>
          <p:cNvPr id="17" name="Slide Number Placeholder 16"/>
          <p:cNvSpPr>
            <a:spLocks noGrp="1"/>
          </p:cNvSpPr>
          <p:nvPr>
            <p:ph type="sldNum" sz="quarter" idx="12"/>
          </p:nvPr>
        </p:nvSpPr>
        <p:spPr/>
        <p:txBody>
          <a:bodyPr>
            <a:normAutofit fontScale="85000" lnSpcReduction="20000"/>
          </a:bodyPr>
          <a:lstStyle/>
          <a:p>
            <a:fld id="{74C2F60E-34D8-DD42-93FD-7BD7AE432328}" type="slidenum">
              <a:rPr lang="en-US"/>
              <a:pPr/>
              <a:t>73</a:t>
            </a:fld>
            <a:endParaRPr 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Title 7"/>
          <p:cNvSpPr>
            <a:spLocks noGrp="1"/>
          </p:cNvSpPr>
          <p:nvPr>
            <p:ph type="title"/>
          </p:nvPr>
        </p:nvSpPr>
        <p:spPr/>
        <p:txBody>
          <a:bodyPr/>
          <a:lstStyle/>
          <a:p>
            <a:r>
              <a:rPr lang="en-US" sz="4400">
                <a:latin typeface="Cambria" pitchFamily="-84" charset="0"/>
                <a:ea typeface="Cambria" pitchFamily="-84" charset="0"/>
                <a:cs typeface="Cambria" pitchFamily="-84" charset="0"/>
              </a:rPr>
              <a:t>Do you want to  …..?</a:t>
            </a:r>
          </a:p>
        </p:txBody>
      </p:sp>
      <p:sp>
        <p:nvSpPr>
          <p:cNvPr id="13" name="Footer Placeholder 12"/>
          <p:cNvSpPr>
            <a:spLocks noGrp="1"/>
          </p:cNvSpPr>
          <p:nvPr>
            <p:ph type="ftr" sz="quarter" idx="11"/>
          </p:nvPr>
        </p:nvSpPr>
        <p:spPr/>
        <p:txBody>
          <a:bodyPr/>
          <a:lstStyle/>
          <a:p>
            <a:r>
              <a:rPr lang="en-US"/>
              <a:t>Laura Terrill, HEB 2014</a:t>
            </a:r>
          </a:p>
        </p:txBody>
      </p:sp>
      <p:sp>
        <p:nvSpPr>
          <p:cNvPr id="82947" name="TextBox 8"/>
          <p:cNvSpPr txBox="1">
            <a:spLocks noChangeArrowheads="1"/>
          </p:cNvSpPr>
          <p:nvPr/>
        </p:nvSpPr>
        <p:spPr bwMode="auto">
          <a:xfrm>
            <a:off x="431800" y="1452800"/>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2948"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2949" name="Picture 16" descr="IMG_3674.JPG"/>
          <p:cNvPicPr>
            <a:picLocks noChangeAspect="1"/>
          </p:cNvPicPr>
          <p:nvPr/>
        </p:nvPicPr>
        <p:blipFill>
          <a:blip r:embed="rId3"/>
          <a:srcRect/>
          <a:stretch>
            <a:fillRect/>
          </a:stretch>
        </p:blipFill>
        <p:spPr bwMode="auto">
          <a:xfrm>
            <a:off x="304800" y="2305240"/>
            <a:ext cx="2803525" cy="2103438"/>
          </a:xfrm>
          <a:prstGeom prst="rect">
            <a:avLst/>
          </a:prstGeom>
          <a:noFill/>
          <a:ln w="9525">
            <a:noFill/>
            <a:miter lim="800000"/>
            <a:headEnd/>
            <a:tailEnd/>
          </a:ln>
        </p:spPr>
      </p:pic>
      <p:pic>
        <p:nvPicPr>
          <p:cNvPr id="82950" name="Picture 19" descr="Unknown-2.jpeg"/>
          <p:cNvPicPr>
            <a:picLocks noChangeAspect="1"/>
          </p:cNvPicPr>
          <p:nvPr/>
        </p:nvPicPr>
        <p:blipFill>
          <a:blip r:embed="rId4"/>
          <a:srcRect/>
          <a:stretch>
            <a:fillRect/>
          </a:stretch>
        </p:blipFill>
        <p:spPr bwMode="auto">
          <a:xfrm>
            <a:off x="3438525" y="2286000"/>
            <a:ext cx="2428875" cy="1819275"/>
          </a:xfrm>
          <a:prstGeom prst="rect">
            <a:avLst/>
          </a:prstGeom>
          <a:noFill/>
          <a:ln w="9525">
            <a:noFill/>
            <a:miter lim="800000"/>
            <a:headEnd/>
            <a:tailEnd/>
          </a:ln>
        </p:spPr>
      </p:pic>
      <p:pic>
        <p:nvPicPr>
          <p:cNvPr id="82951" name="Picture 20" descr="luquillo-beach.jpg"/>
          <p:cNvPicPr>
            <a:picLocks noChangeAspect="1"/>
          </p:cNvPicPr>
          <p:nvPr/>
        </p:nvPicPr>
        <p:blipFill>
          <a:blip r:embed="rId5"/>
          <a:srcRect/>
          <a:stretch>
            <a:fillRect/>
          </a:stretch>
        </p:blipFill>
        <p:spPr bwMode="auto">
          <a:xfrm>
            <a:off x="381000" y="4524280"/>
            <a:ext cx="2370138" cy="1692275"/>
          </a:xfrm>
          <a:prstGeom prst="rect">
            <a:avLst/>
          </a:prstGeom>
          <a:noFill/>
          <a:ln w="9525">
            <a:noFill/>
            <a:miter lim="800000"/>
            <a:headEnd/>
            <a:tailEnd/>
          </a:ln>
        </p:spPr>
      </p:pic>
      <p:pic>
        <p:nvPicPr>
          <p:cNvPr id="82952" name="Picture 21" descr="images.jpeg"/>
          <p:cNvPicPr>
            <a:picLocks noChangeAspect="1"/>
          </p:cNvPicPr>
          <p:nvPr/>
        </p:nvPicPr>
        <p:blipFill>
          <a:blip r:embed="rId6"/>
          <a:srcRect/>
          <a:stretch>
            <a:fillRect/>
          </a:stretch>
        </p:blipFill>
        <p:spPr bwMode="auto">
          <a:xfrm>
            <a:off x="7162800" y="4114800"/>
            <a:ext cx="1473200" cy="2222500"/>
          </a:xfrm>
          <a:prstGeom prst="rect">
            <a:avLst/>
          </a:prstGeom>
          <a:noFill/>
          <a:ln w="9525">
            <a:noFill/>
            <a:miter lim="800000"/>
            <a:headEnd/>
            <a:tailEnd/>
          </a:ln>
        </p:spPr>
      </p:pic>
      <p:pic>
        <p:nvPicPr>
          <p:cNvPr id="82953" name="Picture 23" descr="100_2276.jpg"/>
          <p:cNvPicPr>
            <a:picLocks noChangeAspect="1"/>
          </p:cNvPicPr>
          <p:nvPr/>
        </p:nvPicPr>
        <p:blipFill>
          <a:blip r:embed="rId7"/>
          <a:srcRect/>
          <a:stretch>
            <a:fillRect/>
          </a:stretch>
        </p:blipFill>
        <p:spPr bwMode="auto">
          <a:xfrm>
            <a:off x="3429000" y="4495800"/>
            <a:ext cx="3113088" cy="1792288"/>
          </a:xfrm>
          <a:prstGeom prst="rect">
            <a:avLst/>
          </a:prstGeom>
          <a:noFill/>
          <a:ln w="9525">
            <a:noFill/>
            <a:miter lim="800000"/>
            <a:headEnd/>
            <a:tailEnd/>
          </a:ln>
        </p:spPr>
      </p:pic>
      <p:sp>
        <p:nvSpPr>
          <p:cNvPr id="82954" name="TextBox 27"/>
          <p:cNvSpPr txBox="1">
            <a:spLocks noChangeArrowheads="1"/>
          </p:cNvSpPr>
          <p:nvPr/>
        </p:nvSpPr>
        <p:spPr bwMode="auto">
          <a:xfrm>
            <a:off x="693240" y="6164938"/>
            <a:ext cx="2665413" cy="461962"/>
          </a:xfrm>
          <a:prstGeom prst="rect">
            <a:avLst/>
          </a:prstGeom>
          <a:noFill/>
          <a:ln w="9525">
            <a:noFill/>
            <a:miter lim="800000"/>
            <a:headEnd/>
            <a:tailEnd/>
          </a:ln>
        </p:spPr>
        <p:txBody>
          <a:bodyPr wrap="none">
            <a:prstTxWarp prst="textNoShape">
              <a:avLst/>
            </a:prstTxWarp>
            <a:spAutoFit/>
          </a:bodyPr>
          <a:lstStyle/>
          <a:p>
            <a:r>
              <a:rPr lang="en-US"/>
              <a:t>swim at the beach</a:t>
            </a:r>
          </a:p>
        </p:txBody>
      </p:sp>
      <p:sp>
        <p:nvSpPr>
          <p:cNvPr id="82955" name="TextBox 28"/>
          <p:cNvSpPr txBox="1">
            <a:spLocks noChangeArrowheads="1"/>
          </p:cNvSpPr>
          <p:nvPr/>
        </p:nvSpPr>
        <p:spPr bwMode="auto">
          <a:xfrm>
            <a:off x="4419600" y="6324600"/>
            <a:ext cx="1176338" cy="461963"/>
          </a:xfrm>
          <a:prstGeom prst="rect">
            <a:avLst/>
          </a:prstGeom>
          <a:noFill/>
          <a:ln w="9525">
            <a:noFill/>
            <a:miter lim="800000"/>
            <a:headEnd/>
            <a:tailEnd/>
          </a:ln>
        </p:spPr>
        <p:txBody>
          <a:bodyPr wrap="none">
            <a:prstTxWarp prst="textNoShape">
              <a:avLst/>
            </a:prstTxWarp>
            <a:spAutoFit/>
          </a:bodyPr>
          <a:lstStyle/>
          <a:p>
            <a:r>
              <a:rPr lang="en-US"/>
              <a:t>snorkel</a:t>
            </a:r>
          </a:p>
        </p:txBody>
      </p:sp>
      <p:sp>
        <p:nvSpPr>
          <p:cNvPr id="82956" name="TextBox 29"/>
          <p:cNvSpPr txBox="1">
            <a:spLocks noChangeArrowheads="1"/>
          </p:cNvSpPr>
          <p:nvPr/>
        </p:nvSpPr>
        <p:spPr bwMode="auto">
          <a:xfrm>
            <a:off x="6629400" y="6381750"/>
            <a:ext cx="2467342" cy="400110"/>
          </a:xfrm>
          <a:prstGeom prst="rect">
            <a:avLst/>
          </a:prstGeom>
          <a:noFill/>
          <a:ln w="9525">
            <a:noFill/>
            <a:miter lim="800000"/>
            <a:headEnd/>
            <a:tailEnd/>
          </a:ln>
        </p:spPr>
        <p:txBody>
          <a:bodyPr wrap="none">
            <a:prstTxWarp prst="textNoShape">
              <a:avLst/>
            </a:prstTxWarp>
            <a:spAutoFit/>
          </a:bodyPr>
          <a:lstStyle/>
          <a:p>
            <a:r>
              <a:rPr lang="en-US" sz="2000"/>
              <a:t>hike in the rainforest</a:t>
            </a:r>
          </a:p>
        </p:txBody>
      </p:sp>
      <p:sp>
        <p:nvSpPr>
          <p:cNvPr id="14" name="Slide Number Placeholder 13"/>
          <p:cNvSpPr>
            <a:spLocks noGrp="1"/>
          </p:cNvSpPr>
          <p:nvPr>
            <p:ph type="sldNum" sz="quarter" idx="12"/>
          </p:nvPr>
        </p:nvSpPr>
        <p:spPr/>
        <p:txBody>
          <a:bodyPr>
            <a:normAutofit fontScale="85000" lnSpcReduction="20000"/>
          </a:bodyPr>
          <a:lstStyle/>
          <a:p>
            <a:fld id="{74C2F60E-34D8-DD42-93FD-7BD7AE432328}" type="slidenum">
              <a:rPr lang="en-US"/>
              <a:pPr/>
              <a:t>74</a:t>
            </a:fld>
            <a:endParaRPr 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 name="Footer Placeholder 12"/>
          <p:cNvSpPr>
            <a:spLocks noGrp="1"/>
          </p:cNvSpPr>
          <p:nvPr>
            <p:ph type="ftr" sz="quarter" idx="11"/>
          </p:nvPr>
        </p:nvSpPr>
        <p:spPr/>
        <p:txBody>
          <a:bodyPr/>
          <a:lstStyle/>
          <a:p>
            <a:r>
              <a:rPr lang="en-US"/>
              <a:t>Laura Terrill, HEB 2014</a:t>
            </a:r>
          </a:p>
        </p:txBody>
      </p:sp>
      <p:sp>
        <p:nvSpPr>
          <p:cNvPr id="82947" name="TextBox 8"/>
          <p:cNvSpPr txBox="1">
            <a:spLocks noChangeArrowheads="1"/>
          </p:cNvSpPr>
          <p:nvPr/>
        </p:nvSpPr>
        <p:spPr bwMode="auto">
          <a:xfrm>
            <a:off x="431800" y="1452800"/>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2948"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2949" name="Picture 16" descr="IMG_3674.JPG"/>
          <p:cNvPicPr>
            <a:picLocks noChangeAspect="1"/>
          </p:cNvPicPr>
          <p:nvPr/>
        </p:nvPicPr>
        <p:blipFill>
          <a:blip r:embed="rId3"/>
          <a:srcRect/>
          <a:stretch>
            <a:fillRect/>
          </a:stretch>
        </p:blipFill>
        <p:spPr bwMode="auto">
          <a:xfrm>
            <a:off x="304800" y="2305240"/>
            <a:ext cx="2803525" cy="2103438"/>
          </a:xfrm>
          <a:prstGeom prst="rect">
            <a:avLst/>
          </a:prstGeom>
          <a:noFill/>
          <a:ln w="9525">
            <a:noFill/>
            <a:miter lim="800000"/>
            <a:headEnd/>
            <a:tailEnd/>
          </a:ln>
        </p:spPr>
      </p:pic>
      <p:pic>
        <p:nvPicPr>
          <p:cNvPr id="82950" name="Picture 19" descr="Unknown-2.jpeg"/>
          <p:cNvPicPr>
            <a:picLocks noChangeAspect="1"/>
          </p:cNvPicPr>
          <p:nvPr/>
        </p:nvPicPr>
        <p:blipFill>
          <a:blip r:embed="rId4"/>
          <a:srcRect/>
          <a:stretch>
            <a:fillRect/>
          </a:stretch>
        </p:blipFill>
        <p:spPr bwMode="auto">
          <a:xfrm>
            <a:off x="3438525" y="2286000"/>
            <a:ext cx="2428875" cy="1819275"/>
          </a:xfrm>
          <a:prstGeom prst="rect">
            <a:avLst/>
          </a:prstGeom>
          <a:noFill/>
          <a:ln w="9525">
            <a:noFill/>
            <a:miter lim="800000"/>
            <a:headEnd/>
            <a:tailEnd/>
          </a:ln>
        </p:spPr>
      </p:pic>
      <p:pic>
        <p:nvPicPr>
          <p:cNvPr id="82951" name="Picture 20" descr="luquillo-beach.jpg"/>
          <p:cNvPicPr>
            <a:picLocks noChangeAspect="1"/>
          </p:cNvPicPr>
          <p:nvPr/>
        </p:nvPicPr>
        <p:blipFill>
          <a:blip r:embed="rId5"/>
          <a:srcRect/>
          <a:stretch>
            <a:fillRect/>
          </a:stretch>
        </p:blipFill>
        <p:spPr bwMode="auto">
          <a:xfrm>
            <a:off x="381000" y="4524280"/>
            <a:ext cx="2370138" cy="1692275"/>
          </a:xfrm>
          <a:prstGeom prst="rect">
            <a:avLst/>
          </a:prstGeom>
          <a:noFill/>
          <a:ln w="9525">
            <a:noFill/>
            <a:miter lim="800000"/>
            <a:headEnd/>
            <a:tailEnd/>
          </a:ln>
        </p:spPr>
      </p:pic>
      <p:pic>
        <p:nvPicPr>
          <p:cNvPr id="82952" name="Picture 21" descr="images.jpeg"/>
          <p:cNvPicPr>
            <a:picLocks noChangeAspect="1"/>
          </p:cNvPicPr>
          <p:nvPr/>
        </p:nvPicPr>
        <p:blipFill>
          <a:blip r:embed="rId6"/>
          <a:srcRect/>
          <a:stretch>
            <a:fillRect/>
          </a:stretch>
        </p:blipFill>
        <p:spPr bwMode="auto">
          <a:xfrm>
            <a:off x="7162800" y="4114800"/>
            <a:ext cx="1473200" cy="2222500"/>
          </a:xfrm>
          <a:prstGeom prst="rect">
            <a:avLst/>
          </a:prstGeom>
          <a:noFill/>
          <a:ln w="9525">
            <a:noFill/>
            <a:miter lim="800000"/>
            <a:headEnd/>
            <a:tailEnd/>
          </a:ln>
        </p:spPr>
      </p:pic>
      <p:pic>
        <p:nvPicPr>
          <p:cNvPr id="82953" name="Picture 23" descr="100_2276.jpg"/>
          <p:cNvPicPr>
            <a:picLocks noChangeAspect="1"/>
          </p:cNvPicPr>
          <p:nvPr/>
        </p:nvPicPr>
        <p:blipFill>
          <a:blip r:embed="rId7"/>
          <a:srcRect/>
          <a:stretch>
            <a:fillRect/>
          </a:stretch>
        </p:blipFill>
        <p:spPr bwMode="auto">
          <a:xfrm>
            <a:off x="3429000" y="4495800"/>
            <a:ext cx="3113088" cy="1792288"/>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75</a:t>
            </a:fld>
            <a:endParaRPr 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2707" name="TextBox 8"/>
          <p:cNvSpPr txBox="1">
            <a:spLocks noChangeArrowheads="1"/>
          </p:cNvSpPr>
          <p:nvPr/>
        </p:nvSpPr>
        <p:spPr bwMode="auto">
          <a:xfrm>
            <a:off x="431800" y="281810"/>
            <a:ext cx="7902575" cy="954088"/>
          </a:xfrm>
          <a:prstGeom prst="rect">
            <a:avLst/>
          </a:prstGeom>
          <a:noFill/>
          <a:ln w="9525">
            <a:noFill/>
            <a:miter lim="800000"/>
            <a:headEnd/>
            <a:tailEnd/>
          </a:ln>
        </p:spPr>
        <p:txBody>
          <a:bodyPr wrap="none">
            <a:prstTxWarp prst="textNoShape">
              <a:avLst/>
            </a:prstTxWarp>
            <a:spAutoFit/>
          </a:bodyPr>
          <a:lstStyle/>
          <a:p>
            <a:pPr>
              <a:defRPr/>
            </a:pPr>
            <a:r>
              <a:rPr lang="en-US" sz="2800">
                <a:latin typeface="+mn-lt"/>
                <a:ea typeface="Cambria" pitchFamily="-65" charset="0"/>
                <a:cs typeface="Cambria" pitchFamily="-65" charset="0"/>
              </a:rPr>
              <a:t>Do you want to  …..?   </a:t>
            </a:r>
            <a:r>
              <a:rPr lang="en-US" sz="2800">
                <a:latin typeface="+mn-lt"/>
                <a:ea typeface="ＭＳ Ｐゴシック" pitchFamily="-84" charset="-128"/>
                <a:cs typeface="ＭＳ Ｐゴシック" pitchFamily="-84" charset="-128"/>
              </a:rPr>
              <a:t>Yes, I want to explore the cave. </a:t>
            </a:r>
          </a:p>
          <a:p>
            <a:pPr>
              <a:defRPr/>
            </a:pPr>
            <a:r>
              <a:rPr lang="en-US" sz="2800">
                <a:latin typeface="+mn-lt"/>
                <a:ea typeface="ＭＳ Ｐゴシック" pitchFamily="-84" charset="-128"/>
                <a:cs typeface="ＭＳ Ｐゴシック" pitchFamily="-84" charset="-128"/>
              </a:rPr>
              <a:t>No, It’s too hot. I want to go to the beach. </a:t>
            </a:r>
          </a:p>
        </p:txBody>
      </p:sp>
      <p:pic>
        <p:nvPicPr>
          <p:cNvPr id="239619"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239620" name="Picture 16" descr="IMG_3674.JPG"/>
          <p:cNvPicPr>
            <a:picLocks noChangeAspect="1"/>
          </p:cNvPicPr>
          <p:nvPr/>
        </p:nvPicPr>
        <p:blipFill>
          <a:blip r:embed="rId3"/>
          <a:srcRect/>
          <a:stretch>
            <a:fillRect/>
          </a:stretch>
        </p:blipFill>
        <p:spPr bwMode="auto">
          <a:xfrm>
            <a:off x="304800" y="2057400"/>
            <a:ext cx="2803525" cy="2103438"/>
          </a:xfrm>
          <a:prstGeom prst="rect">
            <a:avLst/>
          </a:prstGeom>
          <a:noFill/>
          <a:ln w="9525">
            <a:noFill/>
            <a:miter lim="800000"/>
            <a:headEnd/>
            <a:tailEnd/>
          </a:ln>
        </p:spPr>
      </p:pic>
      <p:pic>
        <p:nvPicPr>
          <p:cNvPr id="239621" name="Picture 19" descr="Unknown-2.jpeg"/>
          <p:cNvPicPr>
            <a:picLocks noChangeAspect="1"/>
          </p:cNvPicPr>
          <p:nvPr/>
        </p:nvPicPr>
        <p:blipFill>
          <a:blip r:embed="rId4"/>
          <a:srcRect/>
          <a:stretch>
            <a:fillRect/>
          </a:stretch>
        </p:blipFill>
        <p:spPr bwMode="auto">
          <a:xfrm>
            <a:off x="3438525" y="2286000"/>
            <a:ext cx="2428875" cy="1819275"/>
          </a:xfrm>
          <a:prstGeom prst="rect">
            <a:avLst/>
          </a:prstGeom>
          <a:noFill/>
          <a:ln w="9525">
            <a:noFill/>
            <a:miter lim="800000"/>
            <a:headEnd/>
            <a:tailEnd/>
          </a:ln>
        </p:spPr>
      </p:pic>
      <p:pic>
        <p:nvPicPr>
          <p:cNvPr id="239622" name="Picture 20" descr="luquillo-beach.jpg"/>
          <p:cNvPicPr>
            <a:picLocks noChangeAspect="1"/>
          </p:cNvPicPr>
          <p:nvPr/>
        </p:nvPicPr>
        <p:blipFill>
          <a:blip r:embed="rId5"/>
          <a:srcRect/>
          <a:stretch>
            <a:fillRect/>
          </a:stretch>
        </p:blipFill>
        <p:spPr bwMode="auto">
          <a:xfrm>
            <a:off x="381000" y="4648200"/>
            <a:ext cx="2370138" cy="1692275"/>
          </a:xfrm>
          <a:prstGeom prst="rect">
            <a:avLst/>
          </a:prstGeom>
          <a:noFill/>
          <a:ln w="9525">
            <a:noFill/>
            <a:miter lim="800000"/>
            <a:headEnd/>
            <a:tailEnd/>
          </a:ln>
        </p:spPr>
      </p:pic>
      <p:pic>
        <p:nvPicPr>
          <p:cNvPr id="239623" name="Picture 21" descr="images.jpeg"/>
          <p:cNvPicPr>
            <a:picLocks noChangeAspect="1"/>
          </p:cNvPicPr>
          <p:nvPr/>
        </p:nvPicPr>
        <p:blipFill>
          <a:blip r:embed="rId6"/>
          <a:srcRect/>
          <a:stretch>
            <a:fillRect/>
          </a:stretch>
        </p:blipFill>
        <p:spPr bwMode="auto">
          <a:xfrm>
            <a:off x="7162800" y="4114800"/>
            <a:ext cx="1473200" cy="2222500"/>
          </a:xfrm>
          <a:prstGeom prst="rect">
            <a:avLst/>
          </a:prstGeom>
          <a:noFill/>
          <a:ln w="9525">
            <a:noFill/>
            <a:miter lim="800000"/>
            <a:headEnd/>
            <a:tailEnd/>
          </a:ln>
        </p:spPr>
      </p:pic>
      <p:pic>
        <p:nvPicPr>
          <p:cNvPr id="239624" name="Picture 23" descr="100_2276.jpg"/>
          <p:cNvPicPr>
            <a:picLocks noChangeAspect="1"/>
          </p:cNvPicPr>
          <p:nvPr/>
        </p:nvPicPr>
        <p:blipFill>
          <a:blip r:embed="rId7"/>
          <a:srcRect/>
          <a:stretch>
            <a:fillRect/>
          </a:stretch>
        </p:blipFill>
        <p:spPr bwMode="auto">
          <a:xfrm>
            <a:off x="3429000" y="4495800"/>
            <a:ext cx="3113088" cy="1792288"/>
          </a:xfrm>
          <a:prstGeom prst="rect">
            <a:avLst/>
          </a:prstGeom>
          <a:noFill/>
          <a:ln w="9525">
            <a:noFill/>
            <a:miter lim="800000"/>
            <a:headEnd/>
            <a:tailEnd/>
          </a:ln>
        </p:spPr>
      </p:pic>
      <p:sp>
        <p:nvSpPr>
          <p:cNvPr id="16" name="Footer Placeholder 15"/>
          <p:cNvSpPr>
            <a:spLocks noGrp="1"/>
          </p:cNvSpPr>
          <p:nvPr>
            <p:ph type="ftr" sz="quarter" idx="11"/>
          </p:nvPr>
        </p:nvSpPr>
        <p:spPr/>
        <p:txBody>
          <a:bodyPr/>
          <a:lstStyle/>
          <a:p>
            <a:r>
              <a:rPr lang="en-US"/>
              <a:t>Laura Terrill, HEB 2014</a:t>
            </a:r>
          </a:p>
        </p:txBody>
      </p:sp>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76</a:t>
            </a:fld>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499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4995" name="Picture 19" descr="Unknown-2.jpeg"/>
          <p:cNvPicPr>
            <a:picLocks noChangeAspect="1"/>
          </p:cNvPicPr>
          <p:nvPr/>
        </p:nvPicPr>
        <p:blipFill>
          <a:blip r:embed="rId3"/>
          <a:srcRect/>
          <a:stretch>
            <a:fillRect/>
          </a:stretch>
        </p:blipFill>
        <p:spPr bwMode="auto">
          <a:xfrm>
            <a:off x="3743325" y="1828800"/>
            <a:ext cx="2428875" cy="1819275"/>
          </a:xfrm>
          <a:prstGeom prst="rect">
            <a:avLst/>
          </a:prstGeom>
          <a:noFill/>
          <a:ln w="9525">
            <a:noFill/>
            <a:miter lim="800000"/>
            <a:headEnd/>
            <a:tailEnd/>
          </a:ln>
        </p:spPr>
      </p:pic>
      <p:pic>
        <p:nvPicPr>
          <p:cNvPr id="84996" name="Picture 23" descr="100_2276.jpg"/>
          <p:cNvPicPr>
            <a:picLocks noChangeAspect="1"/>
          </p:cNvPicPr>
          <p:nvPr/>
        </p:nvPicPr>
        <p:blipFill>
          <a:blip r:embed="rId4"/>
          <a:srcRect/>
          <a:stretch>
            <a:fillRect/>
          </a:stretch>
        </p:blipFill>
        <p:spPr bwMode="auto">
          <a:xfrm>
            <a:off x="304800" y="1828800"/>
            <a:ext cx="3113088" cy="1792288"/>
          </a:xfrm>
          <a:prstGeom prst="rect">
            <a:avLst/>
          </a:prstGeom>
          <a:noFill/>
          <a:ln w="9525">
            <a:noFill/>
            <a:miter lim="800000"/>
            <a:headEnd/>
            <a:tailEnd/>
          </a:ln>
        </p:spPr>
      </p:pic>
      <p:sp>
        <p:nvSpPr>
          <p:cNvPr id="84999" name="TextBox 6"/>
          <p:cNvSpPr txBox="1">
            <a:spLocks noChangeArrowheads="1"/>
          </p:cNvSpPr>
          <p:nvPr/>
        </p:nvSpPr>
        <p:spPr bwMode="auto">
          <a:xfrm>
            <a:off x="1084263" y="4038600"/>
            <a:ext cx="7423150" cy="2308225"/>
          </a:xfrm>
          <a:prstGeom prst="rect">
            <a:avLst/>
          </a:prstGeom>
          <a:noFill/>
          <a:ln w="9525">
            <a:noFill/>
            <a:miter lim="800000"/>
            <a:headEnd/>
            <a:tailEnd/>
          </a:ln>
        </p:spPr>
        <p:txBody>
          <a:bodyPr>
            <a:prstTxWarp prst="textNoShape">
              <a:avLst/>
            </a:prstTxWarp>
            <a:spAutoFit/>
          </a:bodyPr>
          <a:lstStyle/>
          <a:p>
            <a:pPr indent="273050">
              <a:buFont typeface="Arial" pitchFamily="-84" charset="0"/>
              <a:buChar char="•"/>
            </a:pPr>
            <a:r>
              <a:rPr lang="en-US" sz="2400"/>
              <a:t>Do you like to (activity) in summer or winter?</a:t>
            </a:r>
          </a:p>
          <a:p>
            <a:pPr indent="273050">
              <a:buFont typeface="Arial" pitchFamily="-84" charset="0"/>
              <a:buChar char="•"/>
            </a:pPr>
            <a:r>
              <a:rPr lang="en-US" sz="2400"/>
              <a:t>What do you prefer to do? </a:t>
            </a:r>
          </a:p>
          <a:p>
            <a:pPr indent="273050">
              <a:buFont typeface="Arial" pitchFamily="-84" charset="0"/>
              <a:buChar char="•"/>
            </a:pPr>
            <a:r>
              <a:rPr lang="en-US" sz="2400"/>
              <a:t>What is the weather like when you (activity)?</a:t>
            </a:r>
          </a:p>
          <a:p>
            <a:pPr indent="273050">
              <a:buFont typeface="Arial" pitchFamily="-84" charset="0"/>
              <a:buChar char="•"/>
            </a:pPr>
            <a:r>
              <a:rPr lang="en-US" sz="2400"/>
              <a:t>Are you good at (activity)? Why or why not?</a:t>
            </a:r>
          </a:p>
          <a:p>
            <a:pPr indent="273050">
              <a:buFont typeface="Arial" pitchFamily="-84" charset="0"/>
              <a:buChar char="•"/>
            </a:pPr>
            <a:r>
              <a:rPr lang="en-US" sz="2400"/>
              <a:t>How often do you (activity)? </a:t>
            </a:r>
          </a:p>
          <a:p>
            <a:pPr indent="273050">
              <a:buFont typeface="Arial" pitchFamily="-84" charset="0"/>
              <a:buChar char="•"/>
            </a:pPr>
            <a:r>
              <a:rPr lang="en-US" sz="2400"/>
              <a:t>Where do you (activity)? </a:t>
            </a:r>
          </a:p>
        </p:txBody>
      </p:sp>
      <p:sp>
        <p:nvSpPr>
          <p:cNvPr id="10" name="Title 9"/>
          <p:cNvSpPr>
            <a:spLocks noGrp="1"/>
          </p:cNvSpPr>
          <p:nvPr>
            <p:ph type="title"/>
          </p:nvPr>
        </p:nvSpPr>
        <p:spPr>
          <a:xfrm>
            <a:off x="485696" y="429970"/>
            <a:ext cx="8153400" cy="990600"/>
          </a:xfrm>
        </p:spPr>
        <p:txBody>
          <a:bodyPr>
            <a:noAutofit/>
          </a:bodyPr>
          <a:lstStyle/>
          <a:p>
            <a:r>
              <a:rPr lang="en-US" sz="3600"/>
              <a:t>Do you want to…….?  I want/don’t want…</a:t>
            </a:r>
            <a:br>
              <a:rPr lang="en-US" sz="3600"/>
            </a:br>
            <a:endParaRPr lang="en-US" sz="3600"/>
          </a:p>
        </p:txBody>
      </p:sp>
      <p:sp>
        <p:nvSpPr>
          <p:cNvPr id="8" name="Footer Placeholder 7"/>
          <p:cNvSpPr>
            <a:spLocks noGrp="1"/>
          </p:cNvSpPr>
          <p:nvPr>
            <p:ph type="ftr" sz="quarter" idx="11"/>
          </p:nvPr>
        </p:nvSpPr>
        <p:spPr/>
        <p:txBody>
          <a:bodyPr/>
          <a:lstStyle/>
          <a:p>
            <a:r>
              <a:rPr lang="en-US"/>
              <a:t>Laura Terrill, HEB 2014</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77</a:t>
            </a:fld>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lstStyle/>
          <a:p>
            <a:r>
              <a:rPr lang="en-US" sz="2800">
                <a:solidFill>
                  <a:srgbClr val="000000"/>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 HEB 2014</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78</a:t>
            </a:fld>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Title 7"/>
          <p:cNvSpPr>
            <a:spLocks noGrp="1"/>
          </p:cNvSpPr>
          <p:nvPr>
            <p:ph type="title"/>
          </p:nvPr>
        </p:nvSpPr>
        <p:spPr/>
        <p:txBody>
          <a:bodyPr>
            <a:normAutofit fontScale="90000"/>
          </a:bodyPr>
          <a:lstStyle/>
          <a:p>
            <a:pPr>
              <a:defRPr/>
            </a:pPr>
            <a:r>
              <a:rPr lang="en-US">
                <a:solidFill>
                  <a:srgbClr val="000000"/>
                </a:solidFill>
                <a:ea typeface="ＭＳ Ｐゴシック" pitchFamily="-65" charset="-128"/>
                <a:cs typeface="ＭＳ Ｐゴシック" pitchFamily="-65" charset="-128"/>
              </a:rPr>
              <a:t>Brainstorming </a:t>
            </a:r>
            <a:br>
              <a:rPr lang="en-US">
                <a:solidFill>
                  <a:srgbClr val="000000"/>
                </a:solidFill>
                <a:ea typeface="ＭＳ Ｐゴシック" pitchFamily="-65" charset="-128"/>
                <a:cs typeface="ＭＳ Ｐゴシック" pitchFamily="-65" charset="-128"/>
              </a:rPr>
            </a:br>
            <a:r>
              <a:rPr lang="en-US" sz="2222">
                <a:solidFill>
                  <a:srgbClr val="000000"/>
                </a:solidFill>
                <a:ea typeface="ＭＳ Ｐゴシック" pitchFamily="-65" charset="-128"/>
                <a:cs typeface="ＭＳ Ｐゴシック" pitchFamily="-65" charset="-128"/>
              </a:rPr>
              <a:t>words related to activities/making plans</a:t>
            </a:r>
          </a:p>
        </p:txBody>
      </p:sp>
      <p:sp>
        <p:nvSpPr>
          <p:cNvPr id="6" name="Footer Placeholder 5"/>
          <p:cNvSpPr>
            <a:spLocks noGrp="1"/>
          </p:cNvSpPr>
          <p:nvPr>
            <p:ph type="ftr" sz="quarter" idx="11"/>
          </p:nvPr>
        </p:nvSpPr>
        <p:spPr/>
        <p:txBody>
          <a:bodyPr/>
          <a:lstStyle/>
          <a:p>
            <a:r>
              <a:rPr lang="en-US"/>
              <a:t>Laura Terrill, HEB 2014</a:t>
            </a:r>
          </a:p>
        </p:txBody>
      </p:sp>
      <p:sp>
        <p:nvSpPr>
          <p:cNvPr id="248835" name="TextBox 5"/>
          <p:cNvSpPr txBox="1">
            <a:spLocks noChangeArrowheads="1"/>
          </p:cNvSpPr>
          <p:nvPr/>
        </p:nvSpPr>
        <p:spPr bwMode="auto">
          <a:xfrm>
            <a:off x="304800" y="4953000"/>
            <a:ext cx="8686800" cy="1754188"/>
          </a:xfrm>
          <a:prstGeom prst="rect">
            <a:avLst/>
          </a:prstGeom>
          <a:noFill/>
          <a:ln w="9525">
            <a:noFill/>
            <a:miter lim="800000"/>
            <a:headEnd/>
            <a:tailEnd/>
          </a:ln>
        </p:spPr>
        <p:txBody>
          <a:bodyPr>
            <a:prstTxWarp prst="textNoShape">
              <a:avLst/>
            </a:prstTxWarp>
            <a:spAutoFit/>
          </a:bodyPr>
          <a:lstStyle/>
          <a:p>
            <a:pPr algn="ctr"/>
            <a:r>
              <a:rPr lang="en-US" sz="1800" b="1"/>
              <a:t>LA BESTIA</a:t>
            </a:r>
          </a:p>
          <a:p>
            <a:r>
              <a:rPr lang="en-US" sz="1800"/>
              <a:t>Esta excursión es diferente a todas las otras. En esta, ubican a la persona dentro de un arnés o coraza humana enorme, mientras uno se recuesta para que se conecten las cuerdas a la espalda. Así que vuelas por el aire como un pájaro. (Superman o Ironman). Me parece que éste es el único en su clase que se practica en Puerto Rico.</a:t>
            </a:r>
          </a:p>
        </p:txBody>
      </p:sp>
      <p:pic>
        <p:nvPicPr>
          <p:cNvPr id="248836" name="Picture 6" descr="main_440x440.png"/>
          <p:cNvPicPr>
            <a:picLocks noChangeAspect="1"/>
          </p:cNvPicPr>
          <p:nvPr/>
        </p:nvPicPr>
        <p:blipFill>
          <a:blip r:embed="rId3"/>
          <a:srcRect/>
          <a:stretch>
            <a:fillRect/>
          </a:stretch>
        </p:blipFill>
        <p:spPr bwMode="auto">
          <a:xfrm>
            <a:off x="2535238" y="1477963"/>
            <a:ext cx="4246562" cy="3475037"/>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79</a:t>
            </a:fld>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Title 1"/>
          <p:cNvSpPr>
            <a:spLocks noGrp="1"/>
          </p:cNvSpPr>
          <p:nvPr>
            <p:ph type="title"/>
          </p:nvPr>
        </p:nvSpPr>
        <p:spPr>
          <a:xfrm>
            <a:off x="544509" y="208498"/>
            <a:ext cx="8194675" cy="993775"/>
          </a:xfrm>
        </p:spPr>
        <p:txBody>
          <a:bodyPr>
            <a:noAutofit/>
          </a:bodyPr>
          <a:lstStyle/>
          <a:p>
            <a:pPr algn="ctr"/>
            <a:r>
              <a:rPr lang="en-US" sz="3200" i="1">
                <a:ea typeface="ＭＳ Ｐゴシック" pitchFamily="-84" charset="-128"/>
                <a:cs typeface="ＭＳ Ｐゴシック" pitchFamily="-84" charset="-128"/>
              </a:rPr>
              <a:t>NCSSFL-ACTFL Global Benchmarks</a:t>
            </a:r>
            <a:br>
              <a:rPr lang="en-US" sz="3200" i="1">
                <a:ea typeface="ＭＳ Ｐゴシック" pitchFamily="-84" charset="-128"/>
                <a:cs typeface="ＭＳ Ｐゴシック" pitchFamily="-84" charset="-128"/>
              </a:rPr>
            </a:br>
            <a:r>
              <a:rPr lang="en-US" sz="3200" i="1">
                <a:ea typeface="ＭＳ Ｐゴシック" pitchFamily="-84" charset="-128"/>
                <a:cs typeface="ＭＳ Ｐゴシック" pitchFamily="-84" charset="-128"/>
              </a:rPr>
              <a:t>Presentational Writing </a:t>
            </a:r>
            <a:endParaRPr lang="en-US" sz="3200">
              <a:ea typeface="ＭＳ Ｐゴシック" pitchFamily="-84" charset="-128"/>
              <a:cs typeface="ＭＳ Ｐゴシック" pitchFamily="-84" charset="-128"/>
            </a:endParaRPr>
          </a:p>
        </p:txBody>
      </p:sp>
      <p:sp>
        <p:nvSpPr>
          <p:cNvPr id="6" name="Footer Placeholder 5"/>
          <p:cNvSpPr>
            <a:spLocks noGrp="1"/>
          </p:cNvSpPr>
          <p:nvPr>
            <p:ph type="ftr" sz="quarter" idx="11"/>
          </p:nvPr>
        </p:nvSpPr>
        <p:spPr/>
        <p:txBody>
          <a:bodyPr/>
          <a:lstStyle/>
          <a:p>
            <a:r>
              <a:rPr lang="en-US"/>
              <a:t>Laura Terrill, HEB 2014</a:t>
            </a:r>
          </a:p>
        </p:txBody>
      </p:sp>
      <p:graphicFrame>
        <p:nvGraphicFramePr>
          <p:cNvPr id="5" name="Table 4"/>
          <p:cNvGraphicFramePr>
            <a:graphicFrameLocks noGrp="1"/>
          </p:cNvGraphicFramePr>
          <p:nvPr/>
        </p:nvGraphicFramePr>
        <p:xfrm>
          <a:off x="257053" y="1779399"/>
          <a:ext cx="8679682" cy="4382601"/>
        </p:xfrm>
        <a:graphic>
          <a:graphicData uri="http://schemas.openxmlformats.org/drawingml/2006/table">
            <a:tbl>
              <a:tblPr firstRow="1" bandRow="1">
                <a:tableStyleId>{5C22544A-7EE6-4342-B048-85BDC9FD1C3A}</a:tableStyleId>
              </a:tblPr>
              <a:tblGrid>
                <a:gridCol w="1418129"/>
                <a:gridCol w="1439396"/>
                <a:gridCol w="1457427"/>
                <a:gridCol w="1521015"/>
                <a:gridCol w="1306522"/>
                <a:gridCol w="1537193"/>
              </a:tblGrid>
              <a:tr h="508127">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387447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copy some familiar words, characters, or phrases. </a:t>
                      </a:r>
                      <a:endParaRPr lang="en-US" sz="1600"/>
                    </a:p>
                    <a:p>
                      <a:pPr marL="0" marR="0" algn="l">
                        <a:spcBef>
                          <a:spcPts val="0"/>
                        </a:spcBef>
                        <a:spcAft>
                          <a:spcPts val="0"/>
                        </a:spcAft>
                      </a:pPr>
                      <a:endParaRPr lang="en-US" sz="1600">
                        <a:latin typeface="+mn-lt"/>
                        <a:ea typeface="Cambria"/>
                        <a:cs typeface="Times New Roman"/>
                      </a:endParaRPr>
                    </a:p>
                  </a:txBody>
                  <a:tcPr marL="51435" marR="51435" marT="0" marB="0"/>
                </a:tc>
                <a:tc>
                  <a:txBody>
                    <a:bodyPr/>
                    <a:lstStyle/>
                    <a:p>
                      <a:r>
                        <a:rPr kumimoji="0" lang="en-US" sz="1600" kern="1200">
                          <a:solidFill>
                            <a:schemeClr val="dk1"/>
                          </a:solidFill>
                          <a:latin typeface="+mn-lt"/>
                          <a:ea typeface="+mn-ea"/>
                          <a:cs typeface="+mn-cs"/>
                        </a:rPr>
                        <a:t>I can write lists and memorized phrases on familiar topics. </a:t>
                      </a:r>
                      <a:endParaRPr lang="en-US" sz="1600"/>
                    </a:p>
                  </a:txBody>
                  <a:tcPr marL="51435" marR="51435" marT="0" marB="0"/>
                </a:tc>
                <a:tc>
                  <a:txBody>
                    <a:bodyPr/>
                    <a:lstStyle/>
                    <a:p>
                      <a:r>
                        <a:rPr kumimoji="0" lang="en-US" sz="1600" kern="1200">
                          <a:solidFill>
                            <a:schemeClr val="dk1"/>
                          </a:solidFill>
                          <a:latin typeface="+mn-lt"/>
                          <a:ea typeface="+mn-ea"/>
                          <a:cs typeface="+mn-cs"/>
                        </a:rPr>
                        <a:t>I can write short messages and notes on familiar topics related to everyday life. </a:t>
                      </a:r>
                      <a:endParaRPr lang="en-US" sz="1600"/>
                    </a:p>
                  </a:txBody>
                  <a:tcPr marL="51435" marR="51435" marT="0" marB="0"/>
                </a:tc>
                <a:tc>
                  <a:txBody>
                    <a:bodyPr/>
                    <a:lstStyle/>
                    <a:p>
                      <a:r>
                        <a:rPr kumimoji="0" lang="en-US" sz="1600" kern="1200">
                          <a:solidFill>
                            <a:schemeClr val="dk1"/>
                          </a:solidFill>
                          <a:latin typeface="+mn-lt"/>
                          <a:ea typeface="+mn-ea"/>
                          <a:cs typeface="+mn-cs"/>
                        </a:rPr>
                        <a:t>I can write briefly about most familiar topics and present information using a series of simple sentences. </a:t>
                      </a:r>
                      <a:endParaRPr lang="en-US" sz="1600"/>
                    </a:p>
                  </a:txBody>
                  <a:tcPr marL="51435" marR="51435"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600" kern="1200">
                          <a:solidFill>
                            <a:schemeClr val="dk1"/>
                          </a:solidFill>
                          <a:latin typeface="+mn-lt"/>
                          <a:ea typeface="+mn-ea"/>
                          <a:cs typeface="+mn-cs"/>
                        </a:rPr>
                        <a:t>I can write on a wide variety of familiar topics using connected sentences. </a:t>
                      </a:r>
                      <a:endParaRPr lang="en-US" sz="1600"/>
                    </a:p>
                    <a:p>
                      <a:endParaRPr lang="en-US" sz="16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rPr>
                        <a:t>I can write on topics related to school, work, and community in a generally organized way. I can write some simple paragraphs about events and experiences in various time frames. </a:t>
                      </a:r>
                    </a:p>
                  </a:txBody>
                  <a:tcPr/>
                </a:tc>
              </a:tr>
            </a:tbl>
          </a:graphicData>
        </a:graphic>
      </p:graphicFrame>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a:solidFill>
                  <a:srgbClr val="000000"/>
                </a:solidFill>
                <a:ea typeface="ＭＳ Ｐゴシック" pitchFamily="-101" charset="-128"/>
                <a:cs typeface="ＭＳ Ｐゴシック" pitchFamily="-101" charset="-128"/>
              </a:rPr>
              <a:t>Brainstorming</a:t>
            </a:r>
          </a:p>
        </p:txBody>
      </p:sp>
      <p:sp>
        <p:nvSpPr>
          <p:cNvPr id="5" name="Footer Placeholder 4"/>
          <p:cNvSpPr>
            <a:spLocks noGrp="1"/>
          </p:cNvSpPr>
          <p:nvPr>
            <p:ph type="ftr" sz="quarter" idx="11"/>
          </p:nvPr>
        </p:nvSpPr>
        <p:spPr/>
        <p:txBody>
          <a:bodyPr/>
          <a:lstStyle/>
          <a:p>
            <a:r>
              <a:rPr lang="en-US"/>
              <a:t>Laura Terrill, HEB 2014</a:t>
            </a:r>
          </a:p>
        </p:txBody>
      </p:sp>
      <p:sp>
        <p:nvSpPr>
          <p:cNvPr id="250883" name="Rectangle 3"/>
          <p:cNvSpPr>
            <a:spLocks noGrp="1" noChangeArrowheads="1"/>
          </p:cNvSpPr>
          <p:nvPr>
            <p:ph type="body" idx="4294967295"/>
          </p:nvPr>
        </p:nvSpPr>
        <p:spPr>
          <a:xfrm>
            <a:off x="620128" y="1574220"/>
            <a:ext cx="8229600" cy="4648200"/>
          </a:xfrm>
        </p:spPr>
        <p:txBody>
          <a:bodyPr>
            <a:normAutofit fontScale="92500"/>
          </a:bodyPr>
          <a:lstStyle/>
          <a:p>
            <a:pPr>
              <a:lnSpc>
                <a:spcPct val="90000"/>
              </a:lnSpc>
              <a:buFontTx/>
              <a:buNone/>
            </a:pPr>
            <a:r>
              <a:rPr lang="en-US" sz="2400">
                <a:solidFill>
                  <a:srgbClr val="000000"/>
                </a:solidFill>
                <a:latin typeface="Cambria" pitchFamily="-101" charset="0"/>
                <a:ea typeface="Cambria" pitchFamily="-101" charset="0"/>
                <a:cs typeface="Cambria" pitchFamily="-101" charset="0"/>
              </a:rPr>
              <a:t>Procedure:</a:t>
            </a:r>
          </a:p>
          <a:p>
            <a:pPr>
              <a:lnSpc>
                <a:spcPct val="90000"/>
              </a:lnSpc>
              <a:buFontTx/>
              <a:buNone/>
            </a:pPr>
            <a:endParaRPr lang="en-US" sz="2400">
              <a:solidFill>
                <a:srgbClr val="000000"/>
              </a:solidFill>
              <a:latin typeface="Cambria" pitchFamily="-101" charset="0"/>
              <a:ea typeface="Cambria" pitchFamily="-101" charset="0"/>
              <a:cs typeface="Cambria" pitchFamily="-101" charset="0"/>
            </a:endParaRPr>
          </a:p>
          <a:p>
            <a:pPr>
              <a:lnSpc>
                <a:spcPct val="90000"/>
              </a:lnSpc>
            </a:pPr>
            <a:r>
              <a:rPr lang="en-US" sz="2400">
                <a:solidFill>
                  <a:srgbClr val="000000"/>
                </a:solidFill>
                <a:latin typeface="Cambria" pitchFamily="-101" charset="0"/>
                <a:ea typeface="Cambria" pitchFamily="-101" charset="0"/>
                <a:cs typeface="Cambria" pitchFamily="-101" charset="0"/>
              </a:rPr>
              <a:t>1 minute to generate an individual list</a:t>
            </a:r>
          </a:p>
          <a:p>
            <a:pPr>
              <a:lnSpc>
                <a:spcPct val="90000"/>
              </a:lnSpc>
            </a:pPr>
            <a:r>
              <a:rPr lang="en-US" sz="2400">
                <a:solidFill>
                  <a:srgbClr val="000000"/>
                </a:solidFill>
                <a:latin typeface="Cambria" pitchFamily="-101" charset="0"/>
                <a:ea typeface="Cambria" pitchFamily="-101" charset="0"/>
                <a:cs typeface="Cambria" pitchFamily="-101" charset="0"/>
              </a:rPr>
              <a:t>1 minute to share list with a partner. Each person adds new words to the list. </a:t>
            </a:r>
          </a:p>
          <a:p>
            <a:pPr>
              <a:lnSpc>
                <a:spcPct val="90000"/>
              </a:lnSpc>
            </a:pPr>
            <a:r>
              <a:rPr lang="en-US" sz="2400">
                <a:solidFill>
                  <a:srgbClr val="000000"/>
                </a:solidFill>
                <a:latin typeface="Cambria" pitchFamily="-101" charset="0"/>
                <a:ea typeface="Cambria" pitchFamily="-101" charset="0"/>
                <a:cs typeface="Cambria" pitchFamily="-101" charset="0"/>
              </a:rPr>
              <a:t>Group students into group of 4, share and add. </a:t>
            </a:r>
          </a:p>
          <a:p>
            <a:pPr>
              <a:lnSpc>
                <a:spcPct val="90000"/>
              </a:lnSpc>
            </a:pPr>
            <a:r>
              <a:rPr lang="en-US" sz="2400">
                <a:solidFill>
                  <a:srgbClr val="000000"/>
                </a:solidFill>
                <a:latin typeface="Cambria" pitchFamily="-101" charset="0"/>
                <a:ea typeface="Cambria" pitchFamily="-101" charset="0"/>
                <a:cs typeface="Cambria" pitchFamily="-101" charset="0"/>
              </a:rPr>
              <a:t>Go around the room calling out one word per group until all groups are out of words. Teacher records all words on something that can be displayed. </a:t>
            </a:r>
          </a:p>
          <a:p>
            <a:pPr>
              <a:lnSpc>
                <a:spcPct val="90000"/>
              </a:lnSpc>
            </a:pPr>
            <a:r>
              <a:rPr lang="en-US" sz="2400">
                <a:solidFill>
                  <a:srgbClr val="000000"/>
                </a:solidFill>
                <a:latin typeface="Cambria" pitchFamily="-101" charset="0"/>
                <a:ea typeface="Cambria" pitchFamily="-101" charset="0"/>
                <a:cs typeface="Cambria" pitchFamily="-101" charset="0"/>
              </a:rPr>
              <a:t>Students pair - must create mini dialogue that seems appropriate to the situation, no notes but may look at displayed words. Set time limit appropriate for level. </a:t>
            </a:r>
          </a:p>
          <a:p>
            <a:pPr>
              <a:lnSpc>
                <a:spcPct val="90000"/>
              </a:lnSpc>
            </a:pPr>
            <a:r>
              <a:rPr lang="en-US" sz="2400">
                <a:solidFill>
                  <a:srgbClr val="000000"/>
                </a:solidFill>
                <a:latin typeface="Cambria" pitchFamily="-101" charset="0"/>
                <a:ea typeface="Cambria" pitchFamily="-101" charset="0"/>
                <a:cs typeface="Cambria" pitchFamily="-101" charset="0"/>
              </a:rPr>
              <a:t>Students pair differently - same mini dialogue, list is not visible. </a:t>
            </a:r>
          </a:p>
          <a:p>
            <a:pPr>
              <a:lnSpc>
                <a:spcPct val="90000"/>
              </a:lnSpc>
              <a:buFontTx/>
              <a:buNone/>
            </a:pPr>
            <a:endParaRPr lang="en-US" sz="2400">
              <a:solidFill>
                <a:srgbClr val="000000"/>
              </a:solidFill>
              <a:latin typeface="Cambria" pitchFamily="-101" charset="0"/>
              <a:ea typeface="Cambria" pitchFamily="-101" charset="0"/>
              <a:cs typeface="Cambria" pitchFamily="-101" charset="0"/>
            </a:endParaRP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80</a:t>
            </a:fld>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2930" name="Picture 2" descr="SportsLoisirs"/>
          <p:cNvPicPr>
            <a:picLocks noChangeAspect="1" noChangeArrowheads="1"/>
          </p:cNvPicPr>
          <p:nvPr/>
        </p:nvPicPr>
        <p:blipFill>
          <a:blip r:embed="rId3"/>
          <a:srcRect/>
          <a:stretch>
            <a:fillRect/>
          </a:stretch>
        </p:blipFill>
        <p:spPr bwMode="auto">
          <a:xfrm>
            <a:off x="431800" y="1905000"/>
            <a:ext cx="3451225" cy="3657600"/>
          </a:xfrm>
          <a:prstGeom prst="rect">
            <a:avLst/>
          </a:prstGeom>
          <a:noFill/>
          <a:ln w="9525">
            <a:noFill/>
            <a:miter lim="800000"/>
            <a:headEnd/>
            <a:tailEnd/>
          </a:ln>
        </p:spPr>
      </p:pic>
      <p:sp>
        <p:nvSpPr>
          <p:cNvPr id="252931" name="TextBox 3"/>
          <p:cNvSpPr txBox="1">
            <a:spLocks noChangeArrowheads="1"/>
          </p:cNvSpPr>
          <p:nvPr/>
        </p:nvSpPr>
        <p:spPr bwMode="auto">
          <a:xfrm>
            <a:off x="3962400" y="1506538"/>
            <a:ext cx="4914900" cy="4894262"/>
          </a:xfrm>
          <a:prstGeom prst="rect">
            <a:avLst/>
          </a:prstGeom>
          <a:noFill/>
          <a:ln w="9525">
            <a:noFill/>
            <a:miter lim="800000"/>
            <a:headEnd/>
            <a:tailEnd/>
          </a:ln>
        </p:spPr>
        <p:txBody>
          <a:bodyPr>
            <a:prstTxWarp prst="textNoShape">
              <a:avLst/>
            </a:prstTxWarp>
            <a:spAutoFit/>
          </a:bodyPr>
          <a:lstStyle/>
          <a:p>
            <a:r>
              <a:rPr lang="en-US" sz="2400">
                <a:solidFill>
                  <a:srgbClr val="000000"/>
                </a:solidFill>
              </a:rPr>
              <a:t>Make plans for your time in Puerto Rico. </a:t>
            </a:r>
          </a:p>
          <a:p>
            <a:pPr marL="681038" lvl="1" indent="-227013">
              <a:buFont typeface="Arial" pitchFamily="-101" charset="0"/>
              <a:buChar char="•"/>
            </a:pPr>
            <a:r>
              <a:rPr lang="en-US" sz="2400">
                <a:solidFill>
                  <a:srgbClr val="000000"/>
                </a:solidFill>
              </a:rPr>
              <a:t>Discuss what you would do each day; consider the weather.</a:t>
            </a:r>
          </a:p>
          <a:p>
            <a:pPr marL="681038" lvl="1" indent="-227013">
              <a:buFont typeface="Arial" pitchFamily="-101" charset="0"/>
              <a:buChar char="•"/>
            </a:pPr>
            <a:r>
              <a:rPr lang="en-US" sz="2400">
                <a:solidFill>
                  <a:srgbClr val="000000"/>
                </a:solidFill>
              </a:rPr>
              <a:t>Comment on what teenagers in Puerto Rico like to do.</a:t>
            </a:r>
          </a:p>
          <a:p>
            <a:pPr marL="681038" lvl="1" indent="-227013">
              <a:buFontTx/>
              <a:buChar char="•"/>
            </a:pPr>
            <a:r>
              <a:rPr lang="en-US" sz="2400">
                <a:solidFill>
                  <a:srgbClr val="000000"/>
                </a:solidFill>
              </a:rPr>
              <a:t>Discuss something you really want to do and something that isn’t of great interest.</a:t>
            </a:r>
          </a:p>
          <a:p>
            <a:pPr marL="681038" lvl="1" indent="-227013">
              <a:buFont typeface="Arial" pitchFamily="-101" charset="0"/>
              <a:buChar char="•"/>
            </a:pPr>
            <a:r>
              <a:rPr lang="en-US" sz="2400">
                <a:solidFill>
                  <a:srgbClr val="000000"/>
                </a:solidFill>
              </a:rPr>
              <a:t>Justify why you don’t want to do something.</a:t>
            </a:r>
          </a:p>
          <a:p>
            <a:pPr marL="681038" lvl="1" indent="-227013"/>
            <a:r>
              <a:rPr lang="en-US" sz="2400">
                <a:solidFill>
                  <a:srgbClr val="000000"/>
                </a:solidFill>
              </a:rPr>
              <a:t> </a:t>
            </a:r>
          </a:p>
        </p:txBody>
      </p:sp>
      <p:sp>
        <p:nvSpPr>
          <p:cNvPr id="7" name="Title 6"/>
          <p:cNvSpPr>
            <a:spLocks noGrp="1"/>
          </p:cNvSpPr>
          <p:nvPr>
            <p:ph type="title"/>
          </p:nvPr>
        </p:nvSpPr>
        <p:spPr>
          <a:xfrm>
            <a:off x="532160" y="228600"/>
            <a:ext cx="8153400" cy="990600"/>
          </a:xfrm>
        </p:spPr>
        <p:txBody>
          <a:bodyPr/>
          <a:lstStyle/>
          <a:p>
            <a:r>
              <a:rPr lang="en-US"/>
              <a:t>Develop the Role Play</a:t>
            </a:r>
          </a:p>
        </p:txBody>
      </p:sp>
      <p:sp>
        <p:nvSpPr>
          <p:cNvPr id="6" name="Footer Placeholder 5"/>
          <p:cNvSpPr>
            <a:spLocks noGrp="1"/>
          </p:cNvSpPr>
          <p:nvPr>
            <p:ph type="ftr" sz="quarter" idx="11"/>
          </p:nvPr>
        </p:nvSpPr>
        <p:spPr/>
        <p:txBody>
          <a:bodyPr/>
          <a:lstStyle/>
          <a:p>
            <a:r>
              <a:rPr lang="en-US"/>
              <a:t>Laura Terrill, HEB 2014</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81</a:t>
            </a:fld>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Text Box 3"/>
          <p:cNvSpPr txBox="1">
            <a:spLocks noChangeArrowheads="1"/>
          </p:cNvSpPr>
          <p:nvPr/>
        </p:nvSpPr>
        <p:spPr bwMode="auto">
          <a:xfrm>
            <a:off x="4192612" y="2868375"/>
            <a:ext cx="4764044" cy="2308324"/>
          </a:xfrm>
          <a:prstGeom prst="rect">
            <a:avLst/>
          </a:prstGeom>
          <a:noFill/>
          <a:ln w="9525">
            <a:noFill/>
            <a:miter lim="800000"/>
            <a:headEnd/>
            <a:tailEnd/>
          </a:ln>
        </p:spPr>
        <p:txBody>
          <a:bodyPr wrap="none">
            <a:prstTxWarp prst="textNoShape">
              <a:avLst/>
            </a:prstTxWarp>
            <a:spAutoFit/>
          </a:bodyPr>
          <a:lstStyle/>
          <a:p>
            <a:pPr algn="ctr"/>
            <a:r>
              <a:rPr lang="en-US" sz="2400">
                <a:solidFill>
                  <a:srgbClr val="000000"/>
                </a:solidFill>
              </a:rPr>
              <a:t>Laura Terrill</a:t>
            </a:r>
          </a:p>
          <a:p>
            <a:pPr algn="ctr"/>
            <a:r>
              <a:rPr lang="en-US" sz="2400">
                <a:solidFill>
                  <a:srgbClr val="000000"/>
                </a:solidFill>
              </a:rPr>
              <a:t>World Language / ELL Consultant</a:t>
            </a:r>
          </a:p>
          <a:p>
            <a:pPr algn="ctr"/>
            <a:r>
              <a:rPr lang="en-US" sz="2400">
                <a:solidFill>
                  <a:srgbClr val="000000"/>
                </a:solidFill>
              </a:rPr>
              <a:t>Email:  </a:t>
            </a:r>
            <a:r>
              <a:rPr lang="en-US" sz="2400">
                <a:solidFill>
                  <a:srgbClr val="000000"/>
                </a:solidFill>
                <a:hlinkClick r:id="rId2"/>
              </a:rPr>
              <a:t>lterrill@gmail.com</a:t>
            </a:r>
            <a:endParaRPr lang="en-US" sz="2400">
              <a:solidFill>
                <a:srgbClr val="000000"/>
              </a:solidFill>
            </a:endParaRPr>
          </a:p>
          <a:p>
            <a:pPr algn="ctr"/>
            <a:r>
              <a:rPr lang="en-US" sz="2400">
                <a:solidFill>
                  <a:srgbClr val="000000"/>
                </a:solidFill>
              </a:rPr>
              <a:t>Wiki: lauraterrill.wikispaces.com</a:t>
            </a:r>
          </a:p>
          <a:p>
            <a:pPr algn="ctr"/>
            <a:r>
              <a:rPr lang="en-US" sz="2400">
                <a:solidFill>
                  <a:srgbClr val="000000"/>
                </a:solidFill>
              </a:rPr>
              <a:t>lterrillfortbendisd.wikispaces.com</a:t>
            </a:r>
          </a:p>
          <a:p>
            <a:pPr algn="ctr"/>
            <a:endParaRPr lang="en-US" sz="2400">
              <a:solidFill>
                <a:srgbClr val="000000"/>
              </a:solidFill>
            </a:endParaRPr>
          </a:p>
        </p:txBody>
      </p:sp>
      <p:pic>
        <p:nvPicPr>
          <p:cNvPr id="281603" name="Picture 6" descr="image774_2.JPG"/>
          <p:cNvPicPr>
            <a:picLocks/>
          </p:cNvPicPr>
          <p:nvPr/>
        </p:nvPicPr>
        <p:blipFill>
          <a:blip r:embed="rId3"/>
          <a:srcRect/>
          <a:stretch>
            <a:fillRect/>
          </a:stretch>
        </p:blipFill>
        <p:spPr bwMode="auto">
          <a:xfrm>
            <a:off x="3176" y="0"/>
            <a:ext cx="9140825" cy="2020888"/>
          </a:xfrm>
          <a:prstGeom prst="rect">
            <a:avLst/>
          </a:prstGeom>
          <a:noFill/>
          <a:ln w="9525">
            <a:noFill/>
            <a:miter lim="800000"/>
            <a:headEnd/>
            <a:tailEnd/>
          </a:ln>
        </p:spPr>
      </p:pic>
      <p:pic>
        <p:nvPicPr>
          <p:cNvPr id="281604" name="Picture 5" descr="languages-362x240.jpg"/>
          <p:cNvPicPr>
            <a:picLocks noChangeAspect="1"/>
          </p:cNvPicPr>
          <p:nvPr/>
        </p:nvPicPr>
        <p:blipFill>
          <a:blip r:embed="rId4"/>
          <a:srcRect/>
          <a:stretch>
            <a:fillRect/>
          </a:stretch>
        </p:blipFill>
        <p:spPr bwMode="auto">
          <a:xfrm>
            <a:off x="519537" y="2681051"/>
            <a:ext cx="3489325" cy="2314575"/>
          </a:xfrm>
          <a:prstGeom prst="rect">
            <a:avLst/>
          </a:prstGeom>
          <a:noFill/>
          <a:ln w="9525">
            <a:noFill/>
            <a:miter lim="800000"/>
            <a:headEnd/>
            <a:tailEnd/>
          </a:ln>
        </p:spPr>
      </p:pic>
      <p:sp>
        <p:nvSpPr>
          <p:cNvPr id="5" name="TextBox 4"/>
          <p:cNvSpPr txBox="1"/>
          <p:nvPr/>
        </p:nvSpPr>
        <p:spPr>
          <a:xfrm>
            <a:off x="395711" y="5468700"/>
            <a:ext cx="7705856" cy="584776"/>
          </a:xfrm>
          <a:prstGeom prst="rect">
            <a:avLst/>
          </a:prstGeom>
          <a:noFill/>
        </p:spPr>
        <p:txBody>
          <a:bodyPr wrap="none" rtlCol="0">
            <a:spAutoFit/>
          </a:bodyPr>
          <a:lstStyle/>
          <a:p>
            <a:r>
              <a:rPr lang="en-US" sz="1600" b="1">
                <a:solidFill>
                  <a:srgbClr val="000000"/>
                </a:solidFill>
              </a:rPr>
              <a:t>The Keys to Planning for Learning: Effective Curriculum, Unit and Lesson Design</a:t>
            </a:r>
          </a:p>
          <a:p>
            <a:r>
              <a:rPr lang="en-US" sz="1600">
                <a:solidFill>
                  <a:srgbClr val="000000"/>
                </a:solidFill>
              </a:rPr>
              <a:t>http://www.actfl.org/publications/books-and-brochures/the-keys-planning-learning</a:t>
            </a:r>
          </a:p>
        </p:txBody>
      </p:sp>
      <p:sp>
        <p:nvSpPr>
          <p:cNvPr id="7" name="Footer Placeholder 6"/>
          <p:cNvSpPr>
            <a:spLocks noGrp="1"/>
          </p:cNvSpPr>
          <p:nvPr>
            <p:ph type="ftr" sz="quarter" idx="11"/>
          </p:nvPr>
        </p:nvSpPr>
        <p:spPr/>
        <p:txBody>
          <a:bodyPr/>
          <a:lstStyle/>
          <a:p>
            <a:r>
              <a:rPr lang="en-US" smtClean="0">
                <a:solidFill>
                  <a:schemeClr val="bg1"/>
                </a:solidFill>
              </a:rPr>
              <a:t>Laura Terrill, HEB 2014</a:t>
            </a:r>
            <a:endParaRPr lang="en-US" dirty="0">
              <a:solidFill>
                <a:schemeClr val="bg1"/>
              </a:solidFill>
            </a:endParaRPr>
          </a:p>
        </p:txBody>
      </p:sp>
      <p:sp>
        <p:nvSpPr>
          <p:cNvPr id="8" name="Slide Number Placeholder 7"/>
          <p:cNvSpPr>
            <a:spLocks noGrp="1"/>
          </p:cNvSpPr>
          <p:nvPr>
            <p:ph type="sldNum" sz="quarter" idx="12"/>
          </p:nvPr>
        </p:nvSpPr>
        <p:spPr/>
        <p:txBody>
          <a:bodyPr/>
          <a:lstStyle/>
          <a:p>
            <a:fld id="{74C2F60E-34D8-DD42-93FD-7BD7AE432328}" type="slidenum">
              <a:rPr lang="en-US"/>
              <a:pPr/>
              <a:t>82</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itle 1"/>
          <p:cNvSpPr>
            <a:spLocks noGrp="1"/>
          </p:cNvSpPr>
          <p:nvPr>
            <p:ph type="title"/>
          </p:nvPr>
        </p:nvSpPr>
        <p:spPr>
          <a:xfrm>
            <a:off x="341313" y="208498"/>
            <a:ext cx="8421687" cy="993775"/>
          </a:xfrm>
        </p:spPr>
        <p:txBody>
          <a:bodyPr>
            <a:noAutofit/>
          </a:bodyPr>
          <a:lstStyle/>
          <a:p>
            <a:pPr algn="ctr" eaLnBrk="1" hangingPunct="1"/>
            <a:r>
              <a:rPr lang="en-US" sz="3200" i="1"/>
              <a:t>NCSSFL-ACTFL Global Benchmarks </a:t>
            </a:r>
            <a:br>
              <a:rPr lang="en-US" sz="3200" i="1"/>
            </a:br>
            <a:r>
              <a:rPr lang="en-US" sz="3200" i="1"/>
              <a:t>Interpersonal </a:t>
            </a:r>
            <a:endParaRPr lang="en-US" sz="3200"/>
          </a:p>
        </p:txBody>
      </p:sp>
      <p:sp>
        <p:nvSpPr>
          <p:cNvPr id="6" name="Footer Placeholder 5"/>
          <p:cNvSpPr>
            <a:spLocks noGrp="1"/>
          </p:cNvSpPr>
          <p:nvPr>
            <p:ph type="ftr" sz="quarter" idx="11"/>
          </p:nvPr>
        </p:nvSpPr>
        <p:spPr/>
        <p:txBody>
          <a:bodyPr/>
          <a:lstStyle/>
          <a:p>
            <a:r>
              <a:rPr lang="en-US"/>
              <a:t>Laura Terrill, HEB 2014</a:t>
            </a:r>
          </a:p>
        </p:txBody>
      </p:sp>
      <p:graphicFrame>
        <p:nvGraphicFramePr>
          <p:cNvPr id="5" name="Table 4"/>
          <p:cNvGraphicFramePr>
            <a:graphicFrameLocks noGrp="1"/>
          </p:cNvGraphicFramePr>
          <p:nvPr/>
        </p:nvGraphicFramePr>
        <p:xfrm>
          <a:off x="304800" y="1692275"/>
          <a:ext cx="8458200" cy="5181599"/>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365760">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p>
                    <a:p>
                      <a:pPr marL="0" marR="0" algn="l">
                        <a:spcBef>
                          <a:spcPts val="10"/>
                        </a:spcBef>
                        <a:spcAft>
                          <a:spcPts val="10"/>
                        </a:spcAft>
                      </a:pPr>
                      <a:endParaRPr lang="en-US" sz="1400">
                        <a:latin typeface="+mn-lt"/>
                        <a:ea typeface="Cambria"/>
                        <a:cs typeface="Times New Roman"/>
                      </a:endParaRPr>
                    </a:p>
                  </a:txBody>
                  <a:tcPr marL="51435" marR="51435" marT="0" marB="0"/>
                </a:tc>
              </a:tr>
            </a:tbl>
          </a:graphicData>
        </a:graphic>
      </p:graphicFrame>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3420</TotalTime>
  <Words>6267</Words>
  <Application>Microsoft Macintosh PowerPoint</Application>
  <PresentationFormat>On-screen Show (4:3)</PresentationFormat>
  <Paragraphs>840</Paragraphs>
  <Slides>82</Slides>
  <Notes>38</Notes>
  <HiddenSlides>0</HiddenSlides>
  <MMClips>0</MMClips>
  <ScaleCrop>false</ScaleCrop>
  <HeadingPairs>
    <vt:vector size="4" baseType="variant">
      <vt:variant>
        <vt:lpstr>Design Template</vt:lpstr>
      </vt:variant>
      <vt:variant>
        <vt:i4>1</vt:i4>
      </vt:variant>
      <vt:variant>
        <vt:lpstr>Slide Titles</vt:lpstr>
      </vt:variant>
      <vt:variant>
        <vt:i4>82</vt:i4>
      </vt:variant>
    </vt:vector>
  </HeadingPairs>
  <TitlesOfParts>
    <vt:vector size="83" baseType="lpstr">
      <vt:lpstr>Median</vt:lpstr>
      <vt:lpstr>Slide 1</vt:lpstr>
      <vt:lpstr>lterrillhebisd.wikispaces.com</vt:lpstr>
      <vt:lpstr>Workshop Goal:</vt:lpstr>
      <vt:lpstr>Individual Accountability</vt:lpstr>
      <vt:lpstr>Performance toward Proficiency</vt:lpstr>
      <vt:lpstr>Key Comparisons: Performance &amp; Proficiency</vt:lpstr>
      <vt:lpstr>TEKS – Performance or Proficiency Interpersonal Communication – Speaking and Writing </vt:lpstr>
      <vt:lpstr>NCSSFL-ACTFL Global Benchmarks Presentational Writing </vt:lpstr>
      <vt:lpstr>NCSSFL-ACTFL Global Benchmarks  Interpersonal </vt:lpstr>
      <vt:lpstr>Interpersonal Proficiency – Novice Level</vt:lpstr>
      <vt:lpstr>Slide 11</vt:lpstr>
      <vt:lpstr>Slide 12</vt:lpstr>
      <vt:lpstr>Enduring Understandings</vt:lpstr>
      <vt:lpstr>Mindset for Curriculum Design</vt:lpstr>
      <vt:lpstr>Global Challenges: Food and Hunger</vt:lpstr>
      <vt:lpstr>Global Challenges: Food and Hunger</vt:lpstr>
      <vt:lpstr>Global Challenges: Food and Hunger</vt:lpstr>
      <vt:lpstr>ACTFL Integrated Performance Assessment</vt:lpstr>
      <vt:lpstr>Summative Performance Tasks</vt:lpstr>
      <vt:lpstr>Slide 20</vt:lpstr>
      <vt:lpstr>Student Can-do’s</vt:lpstr>
      <vt:lpstr>Teacher Observation Check List</vt:lpstr>
      <vt:lpstr>Slide 23</vt:lpstr>
      <vt:lpstr>Food and Hunger- Vocabulary</vt:lpstr>
      <vt:lpstr>Importance of Authentic Texts</vt:lpstr>
      <vt:lpstr>Slide 26</vt:lpstr>
      <vt:lpstr>Slide 27</vt:lpstr>
      <vt:lpstr>Jean and Andre</vt:lpstr>
      <vt:lpstr>Education Systems: U.S. and France</vt:lpstr>
      <vt:lpstr>Complex Thinking — Simple Language</vt:lpstr>
      <vt:lpstr>OFFREZ DES PLUMPY'NUT</vt:lpstr>
      <vt:lpstr>Slide 32</vt:lpstr>
      <vt:lpstr>Three Modes of Communication</vt:lpstr>
      <vt:lpstr>What is the mode of communication?</vt:lpstr>
      <vt:lpstr>Interpretive Mode</vt:lpstr>
      <vt:lpstr>Interpretive Communication….</vt:lpstr>
      <vt:lpstr>Before Reading</vt:lpstr>
      <vt:lpstr>During Reading</vt:lpstr>
      <vt:lpstr>After Reading</vt:lpstr>
      <vt:lpstr>In Search of the Coquí</vt:lpstr>
      <vt:lpstr>In Search of the Coquí</vt:lpstr>
      <vt:lpstr>Slide 42</vt:lpstr>
      <vt:lpstr>Everywhere Coquis! / ¡En dondequiera coquíes!  Nancy Hooper ISBN 0942929144</vt:lpstr>
      <vt:lpstr>A.C.T.I.V.E.</vt:lpstr>
      <vt:lpstr>A.C.T.I.V.E.</vt:lpstr>
      <vt:lpstr>A.C.T.I.V.E.</vt:lpstr>
      <vt:lpstr>A.C.T.I.V.E</vt:lpstr>
      <vt:lpstr>A.C.T.I.V.E</vt:lpstr>
      <vt:lpstr>A.C.T.I.V.E</vt:lpstr>
      <vt:lpstr>A.C.T.I.V.E.</vt:lpstr>
      <vt:lpstr>A.C.T.I.V.E</vt:lpstr>
      <vt:lpstr>A.C.T.I.V.E</vt:lpstr>
      <vt:lpstr>A.C.T.I.V.E</vt:lpstr>
      <vt:lpstr>A.C.T.I.V.E</vt:lpstr>
      <vt:lpstr>R.A.F.T</vt:lpstr>
      <vt:lpstr>Juan Ponce de León</vt:lpstr>
      <vt:lpstr>Slide 57</vt:lpstr>
      <vt:lpstr>Proof for / Proof against</vt:lpstr>
      <vt:lpstr>Magnet Summaries</vt:lpstr>
      <vt:lpstr>Slide 60</vt:lpstr>
      <vt:lpstr> Interpersonal Mode</vt:lpstr>
      <vt:lpstr>Interpersonal Communication….</vt:lpstr>
      <vt:lpstr>Slide 63</vt:lpstr>
      <vt:lpstr>Communication</vt:lpstr>
      <vt:lpstr>Slide 65</vt:lpstr>
      <vt:lpstr>Proficiency</vt:lpstr>
      <vt:lpstr>Asking Questions</vt:lpstr>
      <vt:lpstr>Raise the proficiency level</vt:lpstr>
      <vt:lpstr>Raise the proficiency level</vt:lpstr>
      <vt:lpstr>Raise the proficiency level……</vt:lpstr>
      <vt:lpstr>Have a conversation about these pictures.</vt:lpstr>
      <vt:lpstr>Do you want to  …..?</vt:lpstr>
      <vt:lpstr>Do you want to  …..?</vt:lpstr>
      <vt:lpstr>Do you want to  …..?</vt:lpstr>
      <vt:lpstr>Slide 75</vt:lpstr>
      <vt:lpstr>Slide 76</vt:lpstr>
      <vt:lpstr>Do you want to…….?  I want/don’t want… </vt:lpstr>
      <vt:lpstr>Discuss your vacation plans with your partner.</vt:lpstr>
      <vt:lpstr>Brainstorming  words related to activities/making plans</vt:lpstr>
      <vt:lpstr>Brainstorming</vt:lpstr>
      <vt:lpstr>Develop the Role Play</vt:lpstr>
      <vt:lpstr>Slide 82</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70</cp:revision>
  <cp:lastPrinted>2014-06-08T01:31:46Z</cp:lastPrinted>
  <dcterms:created xsi:type="dcterms:W3CDTF">2014-08-18T22:02:54Z</dcterms:created>
  <dcterms:modified xsi:type="dcterms:W3CDTF">2014-08-18T22:04:43Z</dcterms:modified>
</cp:coreProperties>
</file>